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61" r:id="rId23"/>
    <p:sldId id="260" r:id="rId24"/>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65" d="100"/>
          <a:sy n="65" d="100"/>
        </p:scale>
        <p:origin x="1236"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4" name="3 Marcador de fecha"/>
          <p:cNvSpPr>
            <a:spLocks noGrp="1"/>
          </p:cNvSpPr>
          <p:nvPr>
            <p:ph type="dt" sz="half" idx="10"/>
          </p:nvPr>
        </p:nvSpPr>
        <p:spPr>
          <a:xfrm>
            <a:off x="457200" y="6356350"/>
            <a:ext cx="2133600" cy="365125"/>
          </a:xfrm>
          <a:prstGeom prst="rect">
            <a:avLst/>
          </a:prstGeom>
        </p:spPr>
        <p:txBody>
          <a:bodyPr/>
          <a:lstStyle/>
          <a:p>
            <a:fld id="{AA7596E7-1A04-4343-8B1F-05D46671EA29}" type="datetimeFigureOut">
              <a:rPr lang="es-CO" smtClean="0"/>
              <a:t>04/07/2018</a:t>
            </a:fld>
            <a:endParaRPr lang="es-CO"/>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p>
            <a:endParaRPr lang="es-CO"/>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p>
            <a:fld id="{5092B74F-92EF-4125-8BF5-27BEE5B13D49}" type="slidenum">
              <a:rPr lang="es-CO" smtClean="0"/>
              <a:t>‹Nº›</a:t>
            </a:fld>
            <a:endParaRPr lang="es-CO"/>
          </a:p>
        </p:txBody>
      </p:sp>
    </p:spTree>
    <p:extLst>
      <p:ext uri="{BB962C8B-B14F-4D97-AF65-F5344CB8AC3E}">
        <p14:creationId xmlns:p14="http://schemas.microsoft.com/office/powerpoint/2010/main" val="3911374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591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4869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1 Imagen"/>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5023"/>
            <a:ext cx="9396536" cy="6894089"/>
          </a:xfrm>
          <a:prstGeom prst="rect">
            <a:avLst/>
          </a:prstGeom>
        </p:spPr>
      </p:pic>
    </p:spTree>
    <p:extLst>
      <p:ext uri="{BB962C8B-B14F-4D97-AF65-F5344CB8AC3E}">
        <p14:creationId xmlns:p14="http://schemas.microsoft.com/office/powerpoint/2010/main" val="3451327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ginoamaury/RCMTN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396536" cy="6897387"/>
          </a:xfrm>
          <a:prstGeom prst="rect">
            <a:avLst/>
          </a:prstGeom>
        </p:spPr>
      </p:pic>
      <p:sp>
        <p:nvSpPr>
          <p:cNvPr id="3" name="CuadroTexto 2">
            <a:extLst>
              <a:ext uri="{FF2B5EF4-FFF2-40B4-BE49-F238E27FC236}">
                <a16:creationId xmlns:a16="http://schemas.microsoft.com/office/drawing/2014/main" id="{48C282D0-011B-4C11-8C42-367B059F1D1D}"/>
              </a:ext>
            </a:extLst>
          </p:cNvPr>
          <p:cNvSpPr txBox="1"/>
          <p:nvPr/>
        </p:nvSpPr>
        <p:spPr>
          <a:xfrm>
            <a:off x="611560" y="1844824"/>
            <a:ext cx="5256584" cy="2062103"/>
          </a:xfrm>
          <a:prstGeom prst="rect">
            <a:avLst/>
          </a:prstGeom>
          <a:noFill/>
        </p:spPr>
        <p:txBody>
          <a:bodyPr wrap="square" rtlCol="0">
            <a:spAutoFit/>
          </a:bodyPr>
          <a:lstStyle/>
          <a:p>
            <a:pPr algn="ctr"/>
            <a:r>
              <a:rPr lang="es-ES" dirty="0">
                <a:latin typeface="Lucida Sans" panose="020B0602030504020204" pitchFamily="34" charset="0"/>
              </a:rPr>
              <a:t>DESARROLLO DE UNA PLATAFORMA TECNOLÓGICA PARA LA GESTIÓN Y VISIBILIDAD</a:t>
            </a:r>
          </a:p>
          <a:p>
            <a:pPr algn="ctr"/>
            <a:r>
              <a:rPr lang="es-ES" dirty="0">
                <a:latin typeface="Lucida Sans" panose="020B0602030504020204" pitchFamily="34" charset="0"/>
              </a:rPr>
              <a:t>DE LA RED DE CONOCIMIENTO EN LA APROPIACIÓN Y APROVECHAMIENTO DE LAS</a:t>
            </a:r>
          </a:p>
          <a:p>
            <a:pPr algn="ctr"/>
            <a:r>
              <a:rPr lang="es-ES" dirty="0">
                <a:latin typeface="Lucida Sans" panose="020B0602030504020204" pitchFamily="34" charset="0"/>
              </a:rPr>
              <a:t>TIC PARA LA MUJER NORTESANTANDEREANA</a:t>
            </a:r>
          </a:p>
          <a:p>
            <a:endParaRPr lang="es-ES" sz="2000" dirty="0">
              <a:latin typeface="Lucida Sans" panose="020B0602030504020204" pitchFamily="34" charset="0"/>
            </a:endParaRPr>
          </a:p>
        </p:txBody>
      </p:sp>
      <p:sp>
        <p:nvSpPr>
          <p:cNvPr id="4" name="CuadroTexto 3">
            <a:extLst>
              <a:ext uri="{FF2B5EF4-FFF2-40B4-BE49-F238E27FC236}">
                <a16:creationId xmlns:a16="http://schemas.microsoft.com/office/drawing/2014/main" id="{EDE71ED2-4288-43E9-9E95-77859758414B}"/>
              </a:ext>
            </a:extLst>
          </p:cNvPr>
          <p:cNvSpPr txBox="1"/>
          <p:nvPr/>
        </p:nvSpPr>
        <p:spPr>
          <a:xfrm>
            <a:off x="1331640" y="4653136"/>
            <a:ext cx="5040560" cy="646331"/>
          </a:xfrm>
          <a:prstGeom prst="rect">
            <a:avLst/>
          </a:prstGeom>
          <a:noFill/>
        </p:spPr>
        <p:txBody>
          <a:bodyPr wrap="square" rtlCol="0">
            <a:spAutoFit/>
          </a:bodyPr>
          <a:lstStyle/>
          <a:p>
            <a:r>
              <a:rPr lang="es-ES" dirty="0">
                <a:latin typeface="Lucida Sans" panose="020B0602030504020204" pitchFamily="34" charset="0"/>
              </a:rPr>
              <a:t>Gino Amaury </a:t>
            </a:r>
            <a:r>
              <a:rPr lang="es-ES" dirty="0" err="1">
                <a:latin typeface="Lucida Sans" panose="020B0602030504020204" pitchFamily="34" charset="0"/>
              </a:rPr>
              <a:t>Gongora</a:t>
            </a:r>
            <a:r>
              <a:rPr lang="es-ES" dirty="0">
                <a:latin typeface="Lucida Sans" panose="020B0602030504020204" pitchFamily="34" charset="0"/>
              </a:rPr>
              <a:t> Capacho – 1151215</a:t>
            </a:r>
          </a:p>
          <a:p>
            <a:r>
              <a:rPr lang="es-ES" dirty="0">
                <a:latin typeface="Lucida Sans" panose="020B0602030504020204" pitchFamily="34" charset="0"/>
              </a:rPr>
              <a:t>Carlos </a:t>
            </a:r>
            <a:r>
              <a:rPr lang="es-ES" dirty="0" err="1">
                <a:latin typeface="Lucida Sans" panose="020B0602030504020204" pitchFamily="34" charset="0"/>
              </a:rPr>
              <a:t>Ivan</a:t>
            </a:r>
            <a:r>
              <a:rPr lang="es-ES" dirty="0">
                <a:latin typeface="Lucida Sans" panose="020B0602030504020204" pitchFamily="34" charset="0"/>
              </a:rPr>
              <a:t> Ortega </a:t>
            </a:r>
            <a:r>
              <a:rPr lang="es-ES" dirty="0" err="1">
                <a:latin typeface="Lucida Sans" panose="020B0602030504020204" pitchFamily="34" charset="0"/>
              </a:rPr>
              <a:t>Alvarez</a:t>
            </a:r>
            <a:r>
              <a:rPr lang="es-ES" dirty="0">
                <a:latin typeface="Lucida Sans" panose="020B0602030504020204" pitchFamily="34" charset="0"/>
              </a:rPr>
              <a:t> - 1151227</a:t>
            </a:r>
          </a:p>
        </p:txBody>
      </p:sp>
    </p:spTree>
    <p:extLst>
      <p:ext uri="{BB962C8B-B14F-4D97-AF65-F5344CB8AC3E}">
        <p14:creationId xmlns:p14="http://schemas.microsoft.com/office/powerpoint/2010/main" val="1018104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D56DBA3-73D9-41EB-9A64-4C7FEE972A75}"/>
              </a:ext>
            </a:extLst>
          </p:cNvPr>
          <p:cNvSpPr txBox="1"/>
          <p:nvPr/>
        </p:nvSpPr>
        <p:spPr>
          <a:xfrm>
            <a:off x="181286" y="1014814"/>
            <a:ext cx="8784976" cy="707886"/>
          </a:xfrm>
          <a:prstGeom prst="rect">
            <a:avLst/>
          </a:prstGeom>
          <a:noFill/>
        </p:spPr>
        <p:txBody>
          <a:bodyPr wrap="square" rtlCol="0">
            <a:spAutoFit/>
          </a:bodyPr>
          <a:lstStyle/>
          <a:p>
            <a:pPr algn="ctr"/>
            <a:r>
              <a:rPr lang="es-ES" sz="4000" dirty="0">
                <a:latin typeface="Lucida Sans" panose="020B0602030504020204" pitchFamily="34" charset="0"/>
              </a:rPr>
              <a:t>MODELADO DE GESTIÓN</a:t>
            </a:r>
          </a:p>
        </p:txBody>
      </p:sp>
      <p:sp>
        <p:nvSpPr>
          <p:cNvPr id="3" name="CuadroTexto 2">
            <a:extLst>
              <a:ext uri="{FF2B5EF4-FFF2-40B4-BE49-F238E27FC236}">
                <a16:creationId xmlns:a16="http://schemas.microsoft.com/office/drawing/2014/main" id="{55F0A1AF-1146-40E3-826D-D66107AC8CCA}"/>
              </a:ext>
            </a:extLst>
          </p:cNvPr>
          <p:cNvSpPr txBox="1"/>
          <p:nvPr/>
        </p:nvSpPr>
        <p:spPr>
          <a:xfrm>
            <a:off x="445309" y="2996952"/>
            <a:ext cx="5107098" cy="1200329"/>
          </a:xfrm>
          <a:prstGeom prst="rect">
            <a:avLst/>
          </a:prstGeom>
          <a:noFill/>
        </p:spPr>
        <p:txBody>
          <a:bodyPr wrap="square" rtlCol="0">
            <a:spAutoFit/>
          </a:bodyPr>
          <a:lstStyle/>
          <a:p>
            <a:pPr algn="just"/>
            <a:r>
              <a:rPr lang="es-ES" dirty="0">
                <a:latin typeface="Lucida Sans" panose="020B0602030504020204" pitchFamily="34" charset="0"/>
              </a:rPr>
              <a:t>Se identificaron los requerimientos de la plataforma, y se limito el alcance para la materia, especificado en el documento de primer informe,</a:t>
            </a:r>
          </a:p>
        </p:txBody>
      </p:sp>
      <p:sp>
        <p:nvSpPr>
          <p:cNvPr id="4" name="AutoShape 2" descr="Resultado de imagen para plataforma web">
            <a:extLst>
              <a:ext uri="{FF2B5EF4-FFF2-40B4-BE49-F238E27FC236}">
                <a16:creationId xmlns:a16="http://schemas.microsoft.com/office/drawing/2014/main" id="{3ADE495E-A459-40DE-94B9-14CEE9E2C410}"/>
              </a:ext>
            </a:extLst>
          </p:cNvPr>
          <p:cNvSpPr>
            <a:spLocks noChangeAspect="1" noChangeArrowheads="1"/>
          </p:cNvSpPr>
          <p:nvPr/>
        </p:nvSpPr>
        <p:spPr bwMode="auto">
          <a:xfrm>
            <a:off x="3300413" y="2528888"/>
            <a:ext cx="2543175" cy="1800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 name="Imagen 5">
            <a:extLst>
              <a:ext uri="{FF2B5EF4-FFF2-40B4-BE49-F238E27FC236}">
                <a16:creationId xmlns:a16="http://schemas.microsoft.com/office/drawing/2014/main" id="{DF79FA42-2E23-4385-A40F-3057F8043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4336" y="2015300"/>
            <a:ext cx="2827399" cy="2827399"/>
          </a:xfrm>
          <a:prstGeom prst="rect">
            <a:avLst/>
          </a:prstGeom>
        </p:spPr>
      </p:pic>
    </p:spTree>
    <p:extLst>
      <p:ext uri="{BB962C8B-B14F-4D97-AF65-F5344CB8AC3E}">
        <p14:creationId xmlns:p14="http://schemas.microsoft.com/office/powerpoint/2010/main" val="1175715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D56DBA3-73D9-41EB-9A64-4C7FEE972A75}"/>
              </a:ext>
            </a:extLst>
          </p:cNvPr>
          <p:cNvSpPr txBox="1"/>
          <p:nvPr/>
        </p:nvSpPr>
        <p:spPr>
          <a:xfrm>
            <a:off x="181286" y="1014814"/>
            <a:ext cx="8784976" cy="707886"/>
          </a:xfrm>
          <a:prstGeom prst="rect">
            <a:avLst/>
          </a:prstGeom>
          <a:noFill/>
        </p:spPr>
        <p:txBody>
          <a:bodyPr wrap="square" rtlCol="0">
            <a:spAutoFit/>
          </a:bodyPr>
          <a:lstStyle/>
          <a:p>
            <a:pPr algn="ctr"/>
            <a:r>
              <a:rPr lang="es-ES" sz="4000" dirty="0">
                <a:latin typeface="Lucida Sans" panose="020B0602030504020204" pitchFamily="34" charset="0"/>
              </a:rPr>
              <a:t>DISEÑO NAVEGACIONAL</a:t>
            </a:r>
          </a:p>
        </p:txBody>
      </p:sp>
      <p:sp>
        <p:nvSpPr>
          <p:cNvPr id="3" name="CuadroTexto 2">
            <a:extLst>
              <a:ext uri="{FF2B5EF4-FFF2-40B4-BE49-F238E27FC236}">
                <a16:creationId xmlns:a16="http://schemas.microsoft.com/office/drawing/2014/main" id="{55F0A1AF-1146-40E3-826D-D66107AC8CCA}"/>
              </a:ext>
            </a:extLst>
          </p:cNvPr>
          <p:cNvSpPr txBox="1"/>
          <p:nvPr/>
        </p:nvSpPr>
        <p:spPr>
          <a:xfrm>
            <a:off x="672506" y="3583550"/>
            <a:ext cx="3183631" cy="369332"/>
          </a:xfrm>
          <a:prstGeom prst="rect">
            <a:avLst/>
          </a:prstGeom>
          <a:noFill/>
        </p:spPr>
        <p:txBody>
          <a:bodyPr wrap="square" rtlCol="0">
            <a:spAutoFit/>
          </a:bodyPr>
          <a:lstStyle/>
          <a:p>
            <a:pPr algn="just"/>
            <a:r>
              <a:rPr lang="es-ES" dirty="0">
                <a:latin typeface="Lucida Sans" panose="020B0602030504020204" pitchFamily="34" charset="0"/>
              </a:rPr>
              <a:t>CLASES NAVEGACIONALES</a:t>
            </a:r>
          </a:p>
        </p:txBody>
      </p:sp>
      <p:sp>
        <p:nvSpPr>
          <p:cNvPr id="4" name="AutoShape 2" descr="Resultado de imagen para plataforma web">
            <a:extLst>
              <a:ext uri="{FF2B5EF4-FFF2-40B4-BE49-F238E27FC236}">
                <a16:creationId xmlns:a16="http://schemas.microsoft.com/office/drawing/2014/main" id="{3ADE495E-A459-40DE-94B9-14CEE9E2C410}"/>
              </a:ext>
            </a:extLst>
          </p:cNvPr>
          <p:cNvSpPr>
            <a:spLocks noChangeAspect="1" noChangeArrowheads="1"/>
          </p:cNvSpPr>
          <p:nvPr/>
        </p:nvSpPr>
        <p:spPr bwMode="auto">
          <a:xfrm>
            <a:off x="3300413" y="2528888"/>
            <a:ext cx="2543175" cy="1800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 name="Imagen 4">
            <a:extLst>
              <a:ext uri="{FF2B5EF4-FFF2-40B4-BE49-F238E27FC236}">
                <a16:creationId xmlns:a16="http://schemas.microsoft.com/office/drawing/2014/main" id="{C4396068-F781-4034-9A15-31D7EF6F2D6E}"/>
              </a:ext>
            </a:extLst>
          </p:cNvPr>
          <p:cNvPicPr>
            <a:picLocks noChangeAspect="1"/>
          </p:cNvPicPr>
          <p:nvPr/>
        </p:nvPicPr>
        <p:blipFill>
          <a:blip r:embed="rId2"/>
          <a:stretch>
            <a:fillRect/>
          </a:stretch>
        </p:blipFill>
        <p:spPr>
          <a:xfrm>
            <a:off x="4607595" y="1844824"/>
            <a:ext cx="3579266" cy="4216117"/>
          </a:xfrm>
          <a:prstGeom prst="rect">
            <a:avLst/>
          </a:prstGeom>
        </p:spPr>
      </p:pic>
    </p:spTree>
    <p:extLst>
      <p:ext uri="{BB962C8B-B14F-4D97-AF65-F5344CB8AC3E}">
        <p14:creationId xmlns:p14="http://schemas.microsoft.com/office/powerpoint/2010/main" val="2185055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D56DBA3-73D9-41EB-9A64-4C7FEE972A75}"/>
              </a:ext>
            </a:extLst>
          </p:cNvPr>
          <p:cNvSpPr txBox="1"/>
          <p:nvPr/>
        </p:nvSpPr>
        <p:spPr>
          <a:xfrm>
            <a:off x="181286" y="1014814"/>
            <a:ext cx="8784976" cy="707886"/>
          </a:xfrm>
          <a:prstGeom prst="rect">
            <a:avLst/>
          </a:prstGeom>
          <a:noFill/>
        </p:spPr>
        <p:txBody>
          <a:bodyPr wrap="square" rtlCol="0">
            <a:spAutoFit/>
          </a:bodyPr>
          <a:lstStyle/>
          <a:p>
            <a:pPr algn="ctr"/>
            <a:r>
              <a:rPr lang="es-ES" sz="4000" dirty="0">
                <a:latin typeface="Lucida Sans" panose="020B0602030504020204" pitchFamily="34" charset="0"/>
              </a:rPr>
              <a:t>DISEÑO NAVEGACIONAL</a:t>
            </a:r>
          </a:p>
        </p:txBody>
      </p:sp>
      <p:sp>
        <p:nvSpPr>
          <p:cNvPr id="3" name="CuadroTexto 2">
            <a:extLst>
              <a:ext uri="{FF2B5EF4-FFF2-40B4-BE49-F238E27FC236}">
                <a16:creationId xmlns:a16="http://schemas.microsoft.com/office/drawing/2014/main" id="{55F0A1AF-1146-40E3-826D-D66107AC8CCA}"/>
              </a:ext>
            </a:extLst>
          </p:cNvPr>
          <p:cNvSpPr txBox="1"/>
          <p:nvPr/>
        </p:nvSpPr>
        <p:spPr>
          <a:xfrm>
            <a:off x="2980184" y="2032982"/>
            <a:ext cx="3183631" cy="369332"/>
          </a:xfrm>
          <a:prstGeom prst="rect">
            <a:avLst/>
          </a:prstGeom>
          <a:noFill/>
        </p:spPr>
        <p:txBody>
          <a:bodyPr wrap="square" rtlCol="0">
            <a:spAutoFit/>
          </a:bodyPr>
          <a:lstStyle/>
          <a:p>
            <a:pPr algn="just"/>
            <a:r>
              <a:rPr lang="es-ES" dirty="0">
                <a:latin typeface="Lucida Sans" panose="020B0602030504020204" pitchFamily="34" charset="0"/>
              </a:rPr>
              <a:t>ESTRUCTURAS DE ACCESO</a:t>
            </a:r>
          </a:p>
        </p:txBody>
      </p:sp>
      <p:sp>
        <p:nvSpPr>
          <p:cNvPr id="4" name="AutoShape 2" descr="Resultado de imagen para plataforma web">
            <a:extLst>
              <a:ext uri="{FF2B5EF4-FFF2-40B4-BE49-F238E27FC236}">
                <a16:creationId xmlns:a16="http://schemas.microsoft.com/office/drawing/2014/main" id="{3ADE495E-A459-40DE-94B9-14CEE9E2C410}"/>
              </a:ext>
            </a:extLst>
          </p:cNvPr>
          <p:cNvSpPr>
            <a:spLocks noChangeAspect="1" noChangeArrowheads="1"/>
          </p:cNvSpPr>
          <p:nvPr/>
        </p:nvSpPr>
        <p:spPr bwMode="auto">
          <a:xfrm>
            <a:off x="3300413" y="2528888"/>
            <a:ext cx="2543175" cy="1800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 name="Imagen 5">
            <a:extLst>
              <a:ext uri="{FF2B5EF4-FFF2-40B4-BE49-F238E27FC236}">
                <a16:creationId xmlns:a16="http://schemas.microsoft.com/office/drawing/2014/main" id="{848AD8A0-9FED-4C4C-9707-260E4F1DD39A}"/>
              </a:ext>
            </a:extLst>
          </p:cNvPr>
          <p:cNvPicPr>
            <a:picLocks noChangeAspect="1"/>
          </p:cNvPicPr>
          <p:nvPr/>
        </p:nvPicPr>
        <p:blipFill>
          <a:blip r:embed="rId2"/>
          <a:stretch>
            <a:fillRect/>
          </a:stretch>
        </p:blipFill>
        <p:spPr>
          <a:xfrm>
            <a:off x="953186" y="2808461"/>
            <a:ext cx="7237625" cy="1449808"/>
          </a:xfrm>
          <a:prstGeom prst="rect">
            <a:avLst/>
          </a:prstGeom>
        </p:spPr>
      </p:pic>
    </p:spTree>
    <p:extLst>
      <p:ext uri="{BB962C8B-B14F-4D97-AF65-F5344CB8AC3E}">
        <p14:creationId xmlns:p14="http://schemas.microsoft.com/office/powerpoint/2010/main" val="3884335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D56DBA3-73D9-41EB-9A64-4C7FEE972A75}"/>
              </a:ext>
            </a:extLst>
          </p:cNvPr>
          <p:cNvSpPr txBox="1"/>
          <p:nvPr/>
        </p:nvSpPr>
        <p:spPr>
          <a:xfrm>
            <a:off x="181286" y="1014814"/>
            <a:ext cx="8784976" cy="707886"/>
          </a:xfrm>
          <a:prstGeom prst="rect">
            <a:avLst/>
          </a:prstGeom>
          <a:noFill/>
        </p:spPr>
        <p:txBody>
          <a:bodyPr wrap="square" rtlCol="0">
            <a:spAutoFit/>
          </a:bodyPr>
          <a:lstStyle/>
          <a:p>
            <a:pPr algn="ctr"/>
            <a:r>
              <a:rPr lang="es-ES" sz="4000" dirty="0">
                <a:latin typeface="Lucida Sans" panose="020B0602030504020204" pitchFamily="34" charset="0"/>
              </a:rPr>
              <a:t>DISEÑO NAVEGACIONAL</a:t>
            </a:r>
          </a:p>
        </p:txBody>
      </p:sp>
      <p:sp>
        <p:nvSpPr>
          <p:cNvPr id="3" name="CuadroTexto 2">
            <a:extLst>
              <a:ext uri="{FF2B5EF4-FFF2-40B4-BE49-F238E27FC236}">
                <a16:creationId xmlns:a16="http://schemas.microsoft.com/office/drawing/2014/main" id="{55F0A1AF-1146-40E3-826D-D66107AC8CCA}"/>
              </a:ext>
            </a:extLst>
          </p:cNvPr>
          <p:cNvSpPr txBox="1"/>
          <p:nvPr/>
        </p:nvSpPr>
        <p:spPr>
          <a:xfrm>
            <a:off x="2479946" y="2019770"/>
            <a:ext cx="4184103" cy="369332"/>
          </a:xfrm>
          <a:prstGeom prst="rect">
            <a:avLst/>
          </a:prstGeom>
          <a:noFill/>
        </p:spPr>
        <p:txBody>
          <a:bodyPr wrap="square" rtlCol="0">
            <a:spAutoFit/>
          </a:bodyPr>
          <a:lstStyle/>
          <a:p>
            <a:pPr algn="just"/>
            <a:r>
              <a:rPr lang="es-ES" dirty="0">
                <a:latin typeface="Lucida Sans" panose="020B0602030504020204" pitchFamily="34" charset="0"/>
              </a:rPr>
              <a:t>ESTRUCTURAS NAVEGACIONALES</a:t>
            </a:r>
          </a:p>
        </p:txBody>
      </p:sp>
      <p:sp>
        <p:nvSpPr>
          <p:cNvPr id="4" name="AutoShape 2" descr="Resultado de imagen para plataforma web">
            <a:extLst>
              <a:ext uri="{FF2B5EF4-FFF2-40B4-BE49-F238E27FC236}">
                <a16:creationId xmlns:a16="http://schemas.microsoft.com/office/drawing/2014/main" id="{3ADE495E-A459-40DE-94B9-14CEE9E2C410}"/>
              </a:ext>
            </a:extLst>
          </p:cNvPr>
          <p:cNvSpPr>
            <a:spLocks noChangeAspect="1" noChangeArrowheads="1"/>
          </p:cNvSpPr>
          <p:nvPr/>
        </p:nvSpPr>
        <p:spPr bwMode="auto">
          <a:xfrm>
            <a:off x="3300413" y="2528888"/>
            <a:ext cx="2543175" cy="1800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 name="Imagen 4">
            <a:extLst>
              <a:ext uri="{FF2B5EF4-FFF2-40B4-BE49-F238E27FC236}">
                <a16:creationId xmlns:a16="http://schemas.microsoft.com/office/drawing/2014/main" id="{ADE852C6-AD5F-4F43-A981-816A391F863F}"/>
              </a:ext>
            </a:extLst>
          </p:cNvPr>
          <p:cNvPicPr>
            <a:picLocks noChangeAspect="1"/>
          </p:cNvPicPr>
          <p:nvPr/>
        </p:nvPicPr>
        <p:blipFill>
          <a:blip r:embed="rId2"/>
          <a:stretch>
            <a:fillRect/>
          </a:stretch>
        </p:blipFill>
        <p:spPr>
          <a:xfrm>
            <a:off x="1066797" y="2533650"/>
            <a:ext cx="7010400" cy="3590925"/>
          </a:xfrm>
          <a:prstGeom prst="rect">
            <a:avLst/>
          </a:prstGeom>
        </p:spPr>
      </p:pic>
    </p:spTree>
    <p:extLst>
      <p:ext uri="{BB962C8B-B14F-4D97-AF65-F5344CB8AC3E}">
        <p14:creationId xmlns:p14="http://schemas.microsoft.com/office/powerpoint/2010/main" val="3538449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D56DBA3-73D9-41EB-9A64-4C7FEE972A75}"/>
              </a:ext>
            </a:extLst>
          </p:cNvPr>
          <p:cNvSpPr txBox="1"/>
          <p:nvPr/>
        </p:nvSpPr>
        <p:spPr>
          <a:xfrm>
            <a:off x="104889" y="1831162"/>
            <a:ext cx="3393529" cy="1384995"/>
          </a:xfrm>
          <a:prstGeom prst="rect">
            <a:avLst/>
          </a:prstGeom>
          <a:noFill/>
        </p:spPr>
        <p:txBody>
          <a:bodyPr wrap="square" rtlCol="0">
            <a:spAutoFit/>
          </a:bodyPr>
          <a:lstStyle/>
          <a:p>
            <a:pPr algn="ctr"/>
            <a:r>
              <a:rPr lang="es-ES" sz="2800" dirty="0">
                <a:latin typeface="Lucida Sans" panose="020B0602030504020204" pitchFamily="34" charset="0"/>
              </a:rPr>
              <a:t>DISEÑO DE INTERFACES ABSTRACTAS</a:t>
            </a:r>
          </a:p>
        </p:txBody>
      </p:sp>
      <p:sp>
        <p:nvSpPr>
          <p:cNvPr id="4" name="AutoShape 2" descr="Resultado de imagen para plataforma web">
            <a:extLst>
              <a:ext uri="{FF2B5EF4-FFF2-40B4-BE49-F238E27FC236}">
                <a16:creationId xmlns:a16="http://schemas.microsoft.com/office/drawing/2014/main" id="{3ADE495E-A459-40DE-94B9-14CEE9E2C410}"/>
              </a:ext>
            </a:extLst>
          </p:cNvPr>
          <p:cNvSpPr>
            <a:spLocks noChangeAspect="1" noChangeArrowheads="1"/>
          </p:cNvSpPr>
          <p:nvPr/>
        </p:nvSpPr>
        <p:spPr bwMode="auto">
          <a:xfrm>
            <a:off x="3300413" y="2528888"/>
            <a:ext cx="2543175" cy="1800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 name="Imagen 5">
            <a:extLst>
              <a:ext uri="{FF2B5EF4-FFF2-40B4-BE49-F238E27FC236}">
                <a16:creationId xmlns:a16="http://schemas.microsoft.com/office/drawing/2014/main" id="{9ABA69F4-5F50-4E4E-AE67-CC61024D0849}"/>
              </a:ext>
            </a:extLst>
          </p:cNvPr>
          <p:cNvPicPr>
            <a:picLocks noChangeAspect="1"/>
          </p:cNvPicPr>
          <p:nvPr/>
        </p:nvPicPr>
        <p:blipFill>
          <a:blip r:embed="rId2"/>
          <a:stretch>
            <a:fillRect/>
          </a:stretch>
        </p:blipFill>
        <p:spPr>
          <a:xfrm>
            <a:off x="3417257" y="1412776"/>
            <a:ext cx="5734556" cy="4300917"/>
          </a:xfrm>
          <a:prstGeom prst="rect">
            <a:avLst/>
          </a:prstGeom>
        </p:spPr>
      </p:pic>
      <p:sp>
        <p:nvSpPr>
          <p:cNvPr id="7" name="CuadroTexto 6">
            <a:extLst>
              <a:ext uri="{FF2B5EF4-FFF2-40B4-BE49-F238E27FC236}">
                <a16:creationId xmlns:a16="http://schemas.microsoft.com/office/drawing/2014/main" id="{383F6372-7F8E-4E03-884A-8101241D3319}"/>
              </a:ext>
            </a:extLst>
          </p:cNvPr>
          <p:cNvSpPr txBox="1"/>
          <p:nvPr/>
        </p:nvSpPr>
        <p:spPr>
          <a:xfrm>
            <a:off x="104889" y="3908240"/>
            <a:ext cx="3312368" cy="646331"/>
          </a:xfrm>
          <a:prstGeom prst="rect">
            <a:avLst/>
          </a:prstGeom>
          <a:noFill/>
        </p:spPr>
        <p:txBody>
          <a:bodyPr wrap="square" rtlCol="0">
            <a:spAutoFit/>
          </a:bodyPr>
          <a:lstStyle/>
          <a:p>
            <a:pPr algn="ctr"/>
            <a:r>
              <a:rPr lang="es-ES" dirty="0">
                <a:latin typeface="Lucida Sans" panose="020B0602030504020204" pitchFamily="34" charset="0"/>
              </a:rPr>
              <a:t>Distribución de los conceptos navegacionales</a:t>
            </a:r>
          </a:p>
        </p:txBody>
      </p:sp>
    </p:spTree>
    <p:extLst>
      <p:ext uri="{BB962C8B-B14F-4D97-AF65-F5344CB8AC3E}">
        <p14:creationId xmlns:p14="http://schemas.microsoft.com/office/powerpoint/2010/main" val="2061750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D56DBA3-73D9-41EB-9A64-4C7FEE972A75}"/>
              </a:ext>
            </a:extLst>
          </p:cNvPr>
          <p:cNvSpPr txBox="1"/>
          <p:nvPr/>
        </p:nvSpPr>
        <p:spPr>
          <a:xfrm>
            <a:off x="-117361" y="1918946"/>
            <a:ext cx="3816424" cy="1384995"/>
          </a:xfrm>
          <a:prstGeom prst="rect">
            <a:avLst/>
          </a:prstGeom>
          <a:noFill/>
        </p:spPr>
        <p:txBody>
          <a:bodyPr wrap="square" rtlCol="0">
            <a:spAutoFit/>
          </a:bodyPr>
          <a:lstStyle/>
          <a:p>
            <a:pPr algn="ctr"/>
            <a:r>
              <a:rPr lang="es-ES" sz="2800" dirty="0">
                <a:latin typeface="Lucida Sans" panose="020B0602030504020204" pitchFamily="34" charset="0"/>
              </a:rPr>
              <a:t>DISEÑO DE INTERFACES ABSTRACTAS</a:t>
            </a:r>
          </a:p>
        </p:txBody>
      </p:sp>
      <p:sp>
        <p:nvSpPr>
          <p:cNvPr id="4" name="AutoShape 2" descr="Resultado de imagen para plataforma web">
            <a:extLst>
              <a:ext uri="{FF2B5EF4-FFF2-40B4-BE49-F238E27FC236}">
                <a16:creationId xmlns:a16="http://schemas.microsoft.com/office/drawing/2014/main" id="{3ADE495E-A459-40DE-94B9-14CEE9E2C410}"/>
              </a:ext>
            </a:extLst>
          </p:cNvPr>
          <p:cNvSpPr>
            <a:spLocks noChangeAspect="1" noChangeArrowheads="1"/>
          </p:cNvSpPr>
          <p:nvPr/>
        </p:nvSpPr>
        <p:spPr bwMode="auto">
          <a:xfrm>
            <a:off x="3300413" y="2528888"/>
            <a:ext cx="2543175" cy="1800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CuadroTexto 6">
            <a:extLst>
              <a:ext uri="{FF2B5EF4-FFF2-40B4-BE49-F238E27FC236}">
                <a16:creationId xmlns:a16="http://schemas.microsoft.com/office/drawing/2014/main" id="{383F6372-7F8E-4E03-884A-8101241D3319}"/>
              </a:ext>
            </a:extLst>
          </p:cNvPr>
          <p:cNvSpPr txBox="1"/>
          <p:nvPr/>
        </p:nvSpPr>
        <p:spPr>
          <a:xfrm>
            <a:off x="134667" y="3737826"/>
            <a:ext cx="3312368" cy="923330"/>
          </a:xfrm>
          <a:prstGeom prst="rect">
            <a:avLst/>
          </a:prstGeom>
          <a:noFill/>
        </p:spPr>
        <p:txBody>
          <a:bodyPr wrap="square" rtlCol="0">
            <a:spAutoFit/>
          </a:bodyPr>
          <a:lstStyle/>
          <a:p>
            <a:pPr algn="ctr"/>
            <a:r>
              <a:rPr lang="es-ES" dirty="0">
                <a:latin typeface="Lucida Sans" panose="020B0602030504020204" pitchFamily="34" charset="0"/>
              </a:rPr>
              <a:t>Interacción de los objetos de la interfaz y su funcionalidad</a:t>
            </a:r>
          </a:p>
        </p:txBody>
      </p:sp>
      <p:pic>
        <p:nvPicPr>
          <p:cNvPr id="3" name="Imagen 2">
            <a:extLst>
              <a:ext uri="{FF2B5EF4-FFF2-40B4-BE49-F238E27FC236}">
                <a16:creationId xmlns:a16="http://schemas.microsoft.com/office/drawing/2014/main" id="{99A00BA1-D015-4E44-A733-04C9E19C6DD1}"/>
              </a:ext>
            </a:extLst>
          </p:cNvPr>
          <p:cNvPicPr>
            <a:picLocks noChangeAspect="1"/>
          </p:cNvPicPr>
          <p:nvPr/>
        </p:nvPicPr>
        <p:blipFill>
          <a:blip r:embed="rId2"/>
          <a:stretch>
            <a:fillRect/>
          </a:stretch>
        </p:blipFill>
        <p:spPr>
          <a:xfrm>
            <a:off x="3371850" y="1014814"/>
            <a:ext cx="5772150" cy="5105400"/>
          </a:xfrm>
          <a:prstGeom prst="rect">
            <a:avLst/>
          </a:prstGeom>
        </p:spPr>
      </p:pic>
    </p:spTree>
    <p:extLst>
      <p:ext uri="{BB962C8B-B14F-4D97-AF65-F5344CB8AC3E}">
        <p14:creationId xmlns:p14="http://schemas.microsoft.com/office/powerpoint/2010/main" val="334325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D56DBA3-73D9-41EB-9A64-4C7FEE972A75}"/>
              </a:ext>
            </a:extLst>
          </p:cNvPr>
          <p:cNvSpPr txBox="1"/>
          <p:nvPr/>
        </p:nvSpPr>
        <p:spPr>
          <a:xfrm>
            <a:off x="181286" y="1014814"/>
            <a:ext cx="8784976" cy="707886"/>
          </a:xfrm>
          <a:prstGeom prst="rect">
            <a:avLst/>
          </a:prstGeom>
          <a:noFill/>
        </p:spPr>
        <p:txBody>
          <a:bodyPr wrap="square" rtlCol="0">
            <a:spAutoFit/>
          </a:bodyPr>
          <a:lstStyle/>
          <a:p>
            <a:pPr algn="ctr"/>
            <a:r>
              <a:rPr lang="es-ES" sz="4000" dirty="0">
                <a:latin typeface="Lucida Sans" panose="020B0602030504020204" pitchFamily="34" charset="0"/>
              </a:rPr>
              <a:t>MODELADO DE DATOS</a:t>
            </a:r>
          </a:p>
        </p:txBody>
      </p:sp>
      <p:sp>
        <p:nvSpPr>
          <p:cNvPr id="3" name="CuadroTexto 2">
            <a:extLst>
              <a:ext uri="{FF2B5EF4-FFF2-40B4-BE49-F238E27FC236}">
                <a16:creationId xmlns:a16="http://schemas.microsoft.com/office/drawing/2014/main" id="{55F0A1AF-1146-40E3-826D-D66107AC8CCA}"/>
              </a:ext>
            </a:extLst>
          </p:cNvPr>
          <p:cNvSpPr txBox="1"/>
          <p:nvPr/>
        </p:nvSpPr>
        <p:spPr>
          <a:xfrm>
            <a:off x="2591777" y="1910526"/>
            <a:ext cx="4284479" cy="369332"/>
          </a:xfrm>
          <a:prstGeom prst="rect">
            <a:avLst/>
          </a:prstGeom>
          <a:noFill/>
        </p:spPr>
        <p:txBody>
          <a:bodyPr wrap="square" rtlCol="0">
            <a:spAutoFit/>
          </a:bodyPr>
          <a:lstStyle/>
          <a:p>
            <a:pPr algn="just"/>
            <a:r>
              <a:rPr lang="es-ES" dirty="0">
                <a:latin typeface="Lucida Sans" panose="020B0602030504020204" pitchFamily="34" charset="0"/>
              </a:rPr>
              <a:t>MODELO DE CONCEPTOS DE DATOS </a:t>
            </a:r>
          </a:p>
        </p:txBody>
      </p:sp>
      <p:sp>
        <p:nvSpPr>
          <p:cNvPr id="4" name="AutoShape 2" descr="Resultado de imagen para plataforma web">
            <a:extLst>
              <a:ext uri="{FF2B5EF4-FFF2-40B4-BE49-F238E27FC236}">
                <a16:creationId xmlns:a16="http://schemas.microsoft.com/office/drawing/2014/main" id="{3ADE495E-A459-40DE-94B9-14CEE9E2C410}"/>
              </a:ext>
            </a:extLst>
          </p:cNvPr>
          <p:cNvSpPr>
            <a:spLocks noChangeAspect="1" noChangeArrowheads="1"/>
          </p:cNvSpPr>
          <p:nvPr/>
        </p:nvSpPr>
        <p:spPr bwMode="auto">
          <a:xfrm>
            <a:off x="3300413" y="2528888"/>
            <a:ext cx="2543175" cy="1800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 name="Imagen 5">
            <a:extLst>
              <a:ext uri="{FF2B5EF4-FFF2-40B4-BE49-F238E27FC236}">
                <a16:creationId xmlns:a16="http://schemas.microsoft.com/office/drawing/2014/main" id="{B3675E63-B91C-4B9D-B1A6-182497E03A2C}"/>
              </a:ext>
            </a:extLst>
          </p:cNvPr>
          <p:cNvPicPr>
            <a:picLocks noChangeAspect="1"/>
          </p:cNvPicPr>
          <p:nvPr/>
        </p:nvPicPr>
        <p:blipFill>
          <a:blip r:embed="rId2"/>
          <a:stretch>
            <a:fillRect/>
          </a:stretch>
        </p:blipFill>
        <p:spPr>
          <a:xfrm>
            <a:off x="3325665" y="2724150"/>
            <a:ext cx="2517923" cy="1853993"/>
          </a:xfrm>
          <a:prstGeom prst="rect">
            <a:avLst/>
          </a:prstGeom>
        </p:spPr>
      </p:pic>
    </p:spTree>
    <p:extLst>
      <p:ext uri="{BB962C8B-B14F-4D97-AF65-F5344CB8AC3E}">
        <p14:creationId xmlns:p14="http://schemas.microsoft.com/office/powerpoint/2010/main" val="287863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D56DBA3-73D9-41EB-9A64-4C7FEE972A75}"/>
              </a:ext>
            </a:extLst>
          </p:cNvPr>
          <p:cNvSpPr txBox="1"/>
          <p:nvPr/>
        </p:nvSpPr>
        <p:spPr>
          <a:xfrm>
            <a:off x="181286" y="1014814"/>
            <a:ext cx="8784976" cy="707886"/>
          </a:xfrm>
          <a:prstGeom prst="rect">
            <a:avLst/>
          </a:prstGeom>
          <a:noFill/>
        </p:spPr>
        <p:txBody>
          <a:bodyPr wrap="square" rtlCol="0">
            <a:spAutoFit/>
          </a:bodyPr>
          <a:lstStyle/>
          <a:p>
            <a:pPr algn="ctr"/>
            <a:r>
              <a:rPr lang="es-ES" sz="4000" dirty="0">
                <a:latin typeface="Lucida Sans" panose="020B0602030504020204" pitchFamily="34" charset="0"/>
              </a:rPr>
              <a:t>MODELADO DE PROCESOS</a:t>
            </a:r>
          </a:p>
        </p:txBody>
      </p:sp>
      <p:sp>
        <p:nvSpPr>
          <p:cNvPr id="3" name="CuadroTexto 2">
            <a:extLst>
              <a:ext uri="{FF2B5EF4-FFF2-40B4-BE49-F238E27FC236}">
                <a16:creationId xmlns:a16="http://schemas.microsoft.com/office/drawing/2014/main" id="{55F0A1AF-1146-40E3-826D-D66107AC8CCA}"/>
              </a:ext>
            </a:extLst>
          </p:cNvPr>
          <p:cNvSpPr txBox="1"/>
          <p:nvPr/>
        </p:nvSpPr>
        <p:spPr>
          <a:xfrm>
            <a:off x="2388382" y="1900259"/>
            <a:ext cx="4392488" cy="646331"/>
          </a:xfrm>
          <a:prstGeom prst="rect">
            <a:avLst/>
          </a:prstGeom>
          <a:noFill/>
        </p:spPr>
        <p:txBody>
          <a:bodyPr wrap="square" rtlCol="0">
            <a:spAutoFit/>
          </a:bodyPr>
          <a:lstStyle/>
          <a:p>
            <a:pPr algn="ctr"/>
            <a:r>
              <a:rPr lang="es-ES" dirty="0">
                <a:latin typeface="Lucida Sans" panose="020B0602030504020204" pitchFamily="34" charset="0"/>
              </a:rPr>
              <a:t>ESPECIFICACIÓN DE INTERFACES CON OTROS SISTEMAS</a:t>
            </a:r>
          </a:p>
        </p:txBody>
      </p:sp>
      <p:sp>
        <p:nvSpPr>
          <p:cNvPr id="4" name="AutoShape 2" descr="Resultado de imagen para plataforma web">
            <a:extLst>
              <a:ext uri="{FF2B5EF4-FFF2-40B4-BE49-F238E27FC236}">
                <a16:creationId xmlns:a16="http://schemas.microsoft.com/office/drawing/2014/main" id="{3ADE495E-A459-40DE-94B9-14CEE9E2C410}"/>
              </a:ext>
            </a:extLst>
          </p:cNvPr>
          <p:cNvSpPr>
            <a:spLocks noChangeAspect="1" noChangeArrowheads="1"/>
          </p:cNvSpPr>
          <p:nvPr/>
        </p:nvSpPr>
        <p:spPr bwMode="auto">
          <a:xfrm>
            <a:off x="3300413" y="2528888"/>
            <a:ext cx="2543175" cy="1800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CuadroTexto 4">
            <a:extLst>
              <a:ext uri="{FF2B5EF4-FFF2-40B4-BE49-F238E27FC236}">
                <a16:creationId xmlns:a16="http://schemas.microsoft.com/office/drawing/2014/main" id="{8B2D430C-5C81-4A34-BC7A-5A3184A41DF6}"/>
              </a:ext>
            </a:extLst>
          </p:cNvPr>
          <p:cNvSpPr txBox="1"/>
          <p:nvPr/>
        </p:nvSpPr>
        <p:spPr>
          <a:xfrm>
            <a:off x="683568" y="2852936"/>
            <a:ext cx="7776864" cy="2104806"/>
          </a:xfrm>
          <a:prstGeom prst="rect">
            <a:avLst/>
          </a:prstGeom>
          <a:noFill/>
        </p:spPr>
        <p:txBody>
          <a:bodyPr wrap="square" rtlCol="0">
            <a:spAutoFit/>
          </a:bodyPr>
          <a:lstStyle/>
          <a:p>
            <a:pPr algn="just"/>
            <a:r>
              <a:rPr lang="es-ES" dirty="0">
                <a:latin typeface="Lucida Sans" panose="020B0602030504020204" pitchFamily="34" charset="0"/>
              </a:rPr>
              <a:t>Se   identifico   la   interfaz  con   el   proyecto   “objetos   informativos   mujeres TIC   “,   liderado   por Diana Carolina Villamizar Ibarra, compañera de curso, con la cual estamos en contacto, para poder implementar sus aportes en nuestra aplicación. Debido a el funcionamiento de un OI (objeto informativo), no es necesario generar una interfaz externa, sino, un espacio interno en la aplicación</a:t>
            </a:r>
          </a:p>
        </p:txBody>
      </p:sp>
    </p:spTree>
    <p:extLst>
      <p:ext uri="{BB962C8B-B14F-4D97-AF65-F5344CB8AC3E}">
        <p14:creationId xmlns:p14="http://schemas.microsoft.com/office/powerpoint/2010/main" val="2725968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D56DBA3-73D9-41EB-9A64-4C7FEE972A75}"/>
              </a:ext>
            </a:extLst>
          </p:cNvPr>
          <p:cNvSpPr txBox="1"/>
          <p:nvPr/>
        </p:nvSpPr>
        <p:spPr>
          <a:xfrm>
            <a:off x="181286" y="1014814"/>
            <a:ext cx="8784976" cy="707886"/>
          </a:xfrm>
          <a:prstGeom prst="rect">
            <a:avLst/>
          </a:prstGeom>
          <a:noFill/>
        </p:spPr>
        <p:txBody>
          <a:bodyPr wrap="square" rtlCol="0">
            <a:spAutoFit/>
          </a:bodyPr>
          <a:lstStyle/>
          <a:p>
            <a:pPr algn="ctr"/>
            <a:r>
              <a:rPr lang="es-ES" sz="4000" dirty="0">
                <a:latin typeface="Lucida Sans" panose="020B0602030504020204" pitchFamily="34" charset="0"/>
              </a:rPr>
              <a:t>GENERACIÓN DE LA APLICACIÓN</a:t>
            </a:r>
          </a:p>
        </p:txBody>
      </p:sp>
      <p:sp>
        <p:nvSpPr>
          <p:cNvPr id="4" name="AutoShape 2" descr="Resultado de imagen para plataforma web">
            <a:extLst>
              <a:ext uri="{FF2B5EF4-FFF2-40B4-BE49-F238E27FC236}">
                <a16:creationId xmlns:a16="http://schemas.microsoft.com/office/drawing/2014/main" id="{3ADE495E-A459-40DE-94B9-14CEE9E2C410}"/>
              </a:ext>
            </a:extLst>
          </p:cNvPr>
          <p:cNvSpPr>
            <a:spLocks noChangeAspect="1" noChangeArrowheads="1"/>
          </p:cNvSpPr>
          <p:nvPr/>
        </p:nvSpPr>
        <p:spPr bwMode="auto">
          <a:xfrm>
            <a:off x="3300413" y="2528888"/>
            <a:ext cx="2543175" cy="1800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CuadroTexto 4">
            <a:extLst>
              <a:ext uri="{FF2B5EF4-FFF2-40B4-BE49-F238E27FC236}">
                <a16:creationId xmlns:a16="http://schemas.microsoft.com/office/drawing/2014/main" id="{8B2D430C-5C81-4A34-BC7A-5A3184A41DF6}"/>
              </a:ext>
            </a:extLst>
          </p:cNvPr>
          <p:cNvSpPr txBox="1"/>
          <p:nvPr/>
        </p:nvSpPr>
        <p:spPr>
          <a:xfrm>
            <a:off x="467544" y="2132856"/>
            <a:ext cx="5160020" cy="2862322"/>
          </a:xfrm>
          <a:prstGeom prst="rect">
            <a:avLst/>
          </a:prstGeom>
          <a:noFill/>
        </p:spPr>
        <p:txBody>
          <a:bodyPr wrap="square" rtlCol="0">
            <a:spAutoFit/>
          </a:bodyPr>
          <a:lstStyle/>
          <a:p>
            <a:pPr algn="just"/>
            <a:r>
              <a:rPr lang="es-ES" dirty="0">
                <a:latin typeface="Lucida Sans" panose="020B0602030504020204" pitchFamily="34" charset="0"/>
              </a:rPr>
              <a:t>Para   mantener   un   canal   eficiente,   un   control   de   versiones   y   todos   los   beneficios   en   el proceso de codificación de un </a:t>
            </a:r>
            <a:r>
              <a:rPr lang="es-ES" dirty="0" err="1">
                <a:latin typeface="Lucida Sans" panose="020B0602030504020204" pitchFamily="34" charset="0"/>
              </a:rPr>
              <a:t>git</a:t>
            </a:r>
            <a:r>
              <a:rPr lang="es-ES" dirty="0">
                <a:latin typeface="Lucida Sans" panose="020B0602030504020204" pitchFamily="34" charset="0"/>
              </a:rPr>
              <a:t>, nuestro código fuente se encuentra publico en el siguiente</a:t>
            </a:r>
          </a:p>
          <a:p>
            <a:pPr algn="just"/>
            <a:r>
              <a:rPr lang="es-ES" dirty="0">
                <a:latin typeface="Lucida Sans" panose="020B0602030504020204" pitchFamily="34" charset="0"/>
              </a:rPr>
              <a:t>enlace:</a:t>
            </a:r>
          </a:p>
          <a:p>
            <a:pPr algn="just"/>
            <a:r>
              <a:rPr lang="es-ES" dirty="0">
                <a:latin typeface="Lucida Sans" panose="020B0602030504020204" pitchFamily="34" charset="0"/>
              </a:rPr>
              <a:t> </a:t>
            </a:r>
          </a:p>
          <a:p>
            <a:pPr algn="just"/>
            <a:r>
              <a:rPr lang="es-ES" dirty="0">
                <a:latin typeface="Lucida Sans" panose="020B0602030504020204" pitchFamily="34" charset="0"/>
                <a:hlinkClick r:id="rId2"/>
              </a:rPr>
              <a:t>https://github.com/ginoamaury/RCMTNS</a:t>
            </a:r>
            <a:endParaRPr lang="es-ES" dirty="0">
              <a:latin typeface="Lucida Sans" panose="020B0602030504020204" pitchFamily="34" charset="0"/>
            </a:endParaRPr>
          </a:p>
          <a:p>
            <a:pPr algn="just"/>
            <a:endParaRPr lang="es-ES" dirty="0">
              <a:latin typeface="Lucida Sans" panose="020B0602030504020204" pitchFamily="34" charset="0"/>
            </a:endParaRPr>
          </a:p>
          <a:p>
            <a:pPr algn="just"/>
            <a:r>
              <a:rPr lang="es-ES" dirty="0">
                <a:latin typeface="Lucida Sans" panose="020B0602030504020204" pitchFamily="34" charset="0"/>
              </a:rPr>
              <a:t> y en la documentación final del proyecto.</a:t>
            </a:r>
          </a:p>
        </p:txBody>
      </p:sp>
      <p:pic>
        <p:nvPicPr>
          <p:cNvPr id="10" name="Imagen 9">
            <a:extLst>
              <a:ext uri="{FF2B5EF4-FFF2-40B4-BE49-F238E27FC236}">
                <a16:creationId xmlns:a16="http://schemas.microsoft.com/office/drawing/2014/main" id="{EFF61A68-D367-497B-B1D1-3870ECC14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7793" y="1938098"/>
            <a:ext cx="3218469" cy="3218469"/>
          </a:xfrm>
          <a:prstGeom prst="rect">
            <a:avLst/>
          </a:prstGeom>
        </p:spPr>
      </p:pic>
    </p:spTree>
    <p:extLst>
      <p:ext uri="{BB962C8B-B14F-4D97-AF65-F5344CB8AC3E}">
        <p14:creationId xmlns:p14="http://schemas.microsoft.com/office/powerpoint/2010/main" val="2650573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D56DBA3-73D9-41EB-9A64-4C7FEE972A75}"/>
              </a:ext>
            </a:extLst>
          </p:cNvPr>
          <p:cNvSpPr txBox="1"/>
          <p:nvPr/>
        </p:nvSpPr>
        <p:spPr>
          <a:xfrm>
            <a:off x="181286" y="1014814"/>
            <a:ext cx="8784976" cy="707886"/>
          </a:xfrm>
          <a:prstGeom prst="rect">
            <a:avLst/>
          </a:prstGeom>
          <a:noFill/>
        </p:spPr>
        <p:txBody>
          <a:bodyPr wrap="square" rtlCol="0">
            <a:spAutoFit/>
          </a:bodyPr>
          <a:lstStyle/>
          <a:p>
            <a:pPr algn="ctr"/>
            <a:r>
              <a:rPr lang="es-ES" sz="4000" dirty="0">
                <a:latin typeface="Lucida Sans" panose="020B0602030504020204" pitchFamily="34" charset="0"/>
              </a:rPr>
              <a:t>PRUEBAS DE ENTREGA</a:t>
            </a:r>
          </a:p>
        </p:txBody>
      </p:sp>
      <p:sp>
        <p:nvSpPr>
          <p:cNvPr id="4" name="AutoShape 2" descr="Resultado de imagen para plataforma web">
            <a:extLst>
              <a:ext uri="{FF2B5EF4-FFF2-40B4-BE49-F238E27FC236}">
                <a16:creationId xmlns:a16="http://schemas.microsoft.com/office/drawing/2014/main" id="{3ADE495E-A459-40DE-94B9-14CEE9E2C410}"/>
              </a:ext>
            </a:extLst>
          </p:cNvPr>
          <p:cNvSpPr>
            <a:spLocks noChangeAspect="1" noChangeArrowheads="1"/>
          </p:cNvSpPr>
          <p:nvPr/>
        </p:nvSpPr>
        <p:spPr bwMode="auto">
          <a:xfrm>
            <a:off x="3300413" y="2528888"/>
            <a:ext cx="2543175" cy="1800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CuadroTexto 4">
            <a:extLst>
              <a:ext uri="{FF2B5EF4-FFF2-40B4-BE49-F238E27FC236}">
                <a16:creationId xmlns:a16="http://schemas.microsoft.com/office/drawing/2014/main" id="{8B2D430C-5C81-4A34-BC7A-5A3184A41DF6}"/>
              </a:ext>
            </a:extLst>
          </p:cNvPr>
          <p:cNvSpPr txBox="1"/>
          <p:nvPr/>
        </p:nvSpPr>
        <p:spPr>
          <a:xfrm>
            <a:off x="527658" y="3547332"/>
            <a:ext cx="2664297" cy="369332"/>
          </a:xfrm>
          <a:prstGeom prst="rect">
            <a:avLst/>
          </a:prstGeom>
          <a:noFill/>
        </p:spPr>
        <p:txBody>
          <a:bodyPr wrap="square" rtlCol="0">
            <a:spAutoFit/>
          </a:bodyPr>
          <a:lstStyle/>
          <a:p>
            <a:pPr algn="just"/>
            <a:r>
              <a:rPr lang="es-ES" dirty="0">
                <a:latin typeface="Lucida Sans" panose="020B0602030504020204" pitchFamily="34" charset="0"/>
              </a:rPr>
              <a:t>PRUEBAS DE CALIDAD</a:t>
            </a:r>
          </a:p>
        </p:txBody>
      </p:sp>
      <p:pic>
        <p:nvPicPr>
          <p:cNvPr id="3" name="Imagen 2">
            <a:extLst>
              <a:ext uri="{FF2B5EF4-FFF2-40B4-BE49-F238E27FC236}">
                <a16:creationId xmlns:a16="http://schemas.microsoft.com/office/drawing/2014/main" id="{AAD3DEA5-C74F-446A-AACF-1DB8AE4A528B}"/>
              </a:ext>
            </a:extLst>
          </p:cNvPr>
          <p:cNvPicPr>
            <a:picLocks noChangeAspect="1"/>
          </p:cNvPicPr>
          <p:nvPr/>
        </p:nvPicPr>
        <p:blipFill>
          <a:blip r:embed="rId2"/>
          <a:stretch>
            <a:fillRect/>
          </a:stretch>
        </p:blipFill>
        <p:spPr>
          <a:xfrm>
            <a:off x="3974352" y="1844824"/>
            <a:ext cx="4613410" cy="4485968"/>
          </a:xfrm>
          <a:prstGeom prst="rect">
            <a:avLst/>
          </a:prstGeom>
        </p:spPr>
      </p:pic>
    </p:spTree>
    <p:extLst>
      <p:ext uri="{BB962C8B-B14F-4D97-AF65-F5344CB8AC3E}">
        <p14:creationId xmlns:p14="http://schemas.microsoft.com/office/powerpoint/2010/main" val="84768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D56DBA3-73D9-41EB-9A64-4C7FEE972A75}"/>
              </a:ext>
            </a:extLst>
          </p:cNvPr>
          <p:cNvSpPr txBox="1"/>
          <p:nvPr/>
        </p:nvSpPr>
        <p:spPr>
          <a:xfrm>
            <a:off x="2519772" y="1124744"/>
            <a:ext cx="4104456" cy="707886"/>
          </a:xfrm>
          <a:prstGeom prst="rect">
            <a:avLst/>
          </a:prstGeom>
          <a:noFill/>
        </p:spPr>
        <p:txBody>
          <a:bodyPr wrap="square" rtlCol="0">
            <a:spAutoFit/>
          </a:bodyPr>
          <a:lstStyle/>
          <a:p>
            <a:pPr algn="ctr"/>
            <a:r>
              <a:rPr lang="es-ES" sz="4000" dirty="0">
                <a:latin typeface="Lucida Sans" panose="020B0602030504020204" pitchFamily="34" charset="0"/>
              </a:rPr>
              <a:t>PROBLEMATICA</a:t>
            </a:r>
          </a:p>
        </p:txBody>
      </p:sp>
      <p:sp>
        <p:nvSpPr>
          <p:cNvPr id="3" name="CuadroTexto 2">
            <a:extLst>
              <a:ext uri="{FF2B5EF4-FFF2-40B4-BE49-F238E27FC236}">
                <a16:creationId xmlns:a16="http://schemas.microsoft.com/office/drawing/2014/main" id="{55F0A1AF-1146-40E3-826D-D66107AC8CCA}"/>
              </a:ext>
            </a:extLst>
          </p:cNvPr>
          <p:cNvSpPr txBox="1"/>
          <p:nvPr/>
        </p:nvSpPr>
        <p:spPr>
          <a:xfrm>
            <a:off x="395536" y="2584648"/>
            <a:ext cx="4680520" cy="2031325"/>
          </a:xfrm>
          <a:prstGeom prst="rect">
            <a:avLst/>
          </a:prstGeom>
          <a:noFill/>
        </p:spPr>
        <p:txBody>
          <a:bodyPr wrap="square" rtlCol="0">
            <a:spAutoFit/>
          </a:bodyPr>
          <a:lstStyle/>
          <a:p>
            <a:pPr algn="just"/>
            <a:r>
              <a:rPr lang="es-ES" dirty="0">
                <a:latin typeface="Lucida Sans" panose="020B0602030504020204" pitchFamily="34" charset="0"/>
              </a:rPr>
              <a:t>Existe un bajo protagonismo de la mujer en el sector de las TIC y poco acceso a la selección de carreras profesionales relacionadas con el sector y a las becas que otorga el gobierno para el talento TI</a:t>
            </a:r>
          </a:p>
          <a:p>
            <a:endParaRPr lang="es-ES" dirty="0"/>
          </a:p>
        </p:txBody>
      </p:sp>
      <p:pic>
        <p:nvPicPr>
          <p:cNvPr id="5" name="Imagen 4">
            <a:extLst>
              <a:ext uri="{FF2B5EF4-FFF2-40B4-BE49-F238E27FC236}">
                <a16:creationId xmlns:a16="http://schemas.microsoft.com/office/drawing/2014/main" id="{99657EA8-562D-4C4F-8A1E-E2494FA9E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127" y="2100077"/>
            <a:ext cx="3281083" cy="3273139"/>
          </a:xfrm>
          <a:prstGeom prst="rect">
            <a:avLst/>
          </a:prstGeom>
        </p:spPr>
      </p:pic>
    </p:spTree>
    <p:extLst>
      <p:ext uri="{BB962C8B-B14F-4D97-AF65-F5344CB8AC3E}">
        <p14:creationId xmlns:p14="http://schemas.microsoft.com/office/powerpoint/2010/main" val="802840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D56DBA3-73D9-41EB-9A64-4C7FEE972A75}"/>
              </a:ext>
            </a:extLst>
          </p:cNvPr>
          <p:cNvSpPr txBox="1"/>
          <p:nvPr/>
        </p:nvSpPr>
        <p:spPr>
          <a:xfrm>
            <a:off x="181286" y="1014814"/>
            <a:ext cx="8784976" cy="707886"/>
          </a:xfrm>
          <a:prstGeom prst="rect">
            <a:avLst/>
          </a:prstGeom>
          <a:noFill/>
        </p:spPr>
        <p:txBody>
          <a:bodyPr wrap="square" rtlCol="0">
            <a:spAutoFit/>
          </a:bodyPr>
          <a:lstStyle/>
          <a:p>
            <a:pPr algn="ctr"/>
            <a:r>
              <a:rPr lang="es-ES" sz="4000" dirty="0">
                <a:latin typeface="Lucida Sans" panose="020B0602030504020204" pitchFamily="34" charset="0"/>
              </a:rPr>
              <a:t>PRUEBAS DE ENTREGA</a:t>
            </a:r>
          </a:p>
        </p:txBody>
      </p:sp>
      <p:sp>
        <p:nvSpPr>
          <p:cNvPr id="4" name="AutoShape 2" descr="Resultado de imagen para plataforma web">
            <a:extLst>
              <a:ext uri="{FF2B5EF4-FFF2-40B4-BE49-F238E27FC236}">
                <a16:creationId xmlns:a16="http://schemas.microsoft.com/office/drawing/2014/main" id="{3ADE495E-A459-40DE-94B9-14CEE9E2C410}"/>
              </a:ext>
            </a:extLst>
          </p:cNvPr>
          <p:cNvSpPr>
            <a:spLocks noChangeAspect="1" noChangeArrowheads="1"/>
          </p:cNvSpPr>
          <p:nvPr/>
        </p:nvSpPr>
        <p:spPr bwMode="auto">
          <a:xfrm>
            <a:off x="3300413" y="2528888"/>
            <a:ext cx="2543175" cy="1800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CuadroTexto 4">
            <a:extLst>
              <a:ext uri="{FF2B5EF4-FFF2-40B4-BE49-F238E27FC236}">
                <a16:creationId xmlns:a16="http://schemas.microsoft.com/office/drawing/2014/main" id="{8B2D430C-5C81-4A34-BC7A-5A3184A41DF6}"/>
              </a:ext>
            </a:extLst>
          </p:cNvPr>
          <p:cNvSpPr txBox="1"/>
          <p:nvPr/>
        </p:nvSpPr>
        <p:spPr>
          <a:xfrm>
            <a:off x="2909869" y="2068738"/>
            <a:ext cx="3324262" cy="369332"/>
          </a:xfrm>
          <a:prstGeom prst="rect">
            <a:avLst/>
          </a:prstGeom>
          <a:noFill/>
        </p:spPr>
        <p:txBody>
          <a:bodyPr wrap="square" rtlCol="0">
            <a:spAutoFit/>
          </a:bodyPr>
          <a:lstStyle/>
          <a:p>
            <a:pPr algn="just"/>
            <a:r>
              <a:rPr lang="es-ES" dirty="0">
                <a:latin typeface="Lucida Sans" panose="020B0602030504020204" pitchFamily="34" charset="0"/>
              </a:rPr>
              <a:t>CORRECCIÓN DE DEFECTOS</a:t>
            </a:r>
          </a:p>
        </p:txBody>
      </p:sp>
      <p:pic>
        <p:nvPicPr>
          <p:cNvPr id="6" name="Imagen 5">
            <a:extLst>
              <a:ext uri="{FF2B5EF4-FFF2-40B4-BE49-F238E27FC236}">
                <a16:creationId xmlns:a16="http://schemas.microsoft.com/office/drawing/2014/main" id="{2B5E2407-2C51-4355-A3BF-56ED1BCDEC53}"/>
              </a:ext>
            </a:extLst>
          </p:cNvPr>
          <p:cNvPicPr>
            <a:picLocks noChangeAspect="1"/>
          </p:cNvPicPr>
          <p:nvPr/>
        </p:nvPicPr>
        <p:blipFill>
          <a:blip r:embed="rId2"/>
          <a:stretch>
            <a:fillRect/>
          </a:stretch>
        </p:blipFill>
        <p:spPr>
          <a:xfrm>
            <a:off x="2005012" y="2784108"/>
            <a:ext cx="5133975" cy="1200150"/>
          </a:xfrm>
          <a:prstGeom prst="rect">
            <a:avLst/>
          </a:prstGeom>
        </p:spPr>
      </p:pic>
    </p:spTree>
    <p:extLst>
      <p:ext uri="{BB962C8B-B14F-4D97-AF65-F5344CB8AC3E}">
        <p14:creationId xmlns:p14="http://schemas.microsoft.com/office/powerpoint/2010/main" val="1628993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D56DBA3-73D9-41EB-9A64-4C7FEE972A75}"/>
              </a:ext>
            </a:extLst>
          </p:cNvPr>
          <p:cNvSpPr txBox="1"/>
          <p:nvPr/>
        </p:nvSpPr>
        <p:spPr>
          <a:xfrm>
            <a:off x="181286" y="1014814"/>
            <a:ext cx="8784976" cy="707886"/>
          </a:xfrm>
          <a:prstGeom prst="rect">
            <a:avLst/>
          </a:prstGeom>
          <a:noFill/>
        </p:spPr>
        <p:txBody>
          <a:bodyPr wrap="square" rtlCol="0">
            <a:spAutoFit/>
          </a:bodyPr>
          <a:lstStyle/>
          <a:p>
            <a:pPr algn="ctr"/>
            <a:r>
              <a:rPr lang="es-ES" sz="4000" dirty="0">
                <a:latin typeface="Lucida Sans" panose="020B0602030504020204" pitchFamily="34" charset="0"/>
              </a:rPr>
              <a:t>PRUEBAS DE ENTREGA</a:t>
            </a:r>
          </a:p>
        </p:txBody>
      </p:sp>
      <p:sp>
        <p:nvSpPr>
          <p:cNvPr id="4" name="AutoShape 2" descr="Resultado de imagen para plataforma web">
            <a:extLst>
              <a:ext uri="{FF2B5EF4-FFF2-40B4-BE49-F238E27FC236}">
                <a16:creationId xmlns:a16="http://schemas.microsoft.com/office/drawing/2014/main" id="{3ADE495E-A459-40DE-94B9-14CEE9E2C410}"/>
              </a:ext>
            </a:extLst>
          </p:cNvPr>
          <p:cNvSpPr>
            <a:spLocks noChangeAspect="1" noChangeArrowheads="1"/>
          </p:cNvSpPr>
          <p:nvPr/>
        </p:nvSpPr>
        <p:spPr bwMode="auto">
          <a:xfrm>
            <a:off x="3300413" y="2528888"/>
            <a:ext cx="2543175" cy="1800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CuadroTexto 4">
            <a:extLst>
              <a:ext uri="{FF2B5EF4-FFF2-40B4-BE49-F238E27FC236}">
                <a16:creationId xmlns:a16="http://schemas.microsoft.com/office/drawing/2014/main" id="{8B2D430C-5C81-4A34-BC7A-5A3184A41DF6}"/>
              </a:ext>
            </a:extLst>
          </p:cNvPr>
          <p:cNvSpPr txBox="1"/>
          <p:nvPr/>
        </p:nvSpPr>
        <p:spPr>
          <a:xfrm>
            <a:off x="2909869" y="2068738"/>
            <a:ext cx="3324262" cy="369332"/>
          </a:xfrm>
          <a:prstGeom prst="rect">
            <a:avLst/>
          </a:prstGeom>
          <a:noFill/>
        </p:spPr>
        <p:txBody>
          <a:bodyPr wrap="square" rtlCol="0">
            <a:spAutoFit/>
          </a:bodyPr>
          <a:lstStyle/>
          <a:p>
            <a:pPr algn="just"/>
            <a:r>
              <a:rPr lang="es-ES" dirty="0">
                <a:latin typeface="Lucida Sans" panose="020B0602030504020204" pitchFamily="34" charset="0"/>
              </a:rPr>
              <a:t>CORRECCIÓN DE DEFECTOS</a:t>
            </a:r>
          </a:p>
        </p:txBody>
      </p:sp>
      <p:pic>
        <p:nvPicPr>
          <p:cNvPr id="9" name="Imagen 8">
            <a:extLst>
              <a:ext uri="{FF2B5EF4-FFF2-40B4-BE49-F238E27FC236}">
                <a16:creationId xmlns:a16="http://schemas.microsoft.com/office/drawing/2014/main" id="{F0AD35C8-AF33-4943-AD8C-1C7F559D5E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2878951"/>
            <a:ext cx="3823790" cy="2494265"/>
          </a:xfrm>
          <a:prstGeom prst="rect">
            <a:avLst/>
          </a:prstGeom>
        </p:spPr>
      </p:pic>
      <p:pic>
        <p:nvPicPr>
          <p:cNvPr id="10" name="Imagen 9">
            <a:extLst>
              <a:ext uri="{FF2B5EF4-FFF2-40B4-BE49-F238E27FC236}">
                <a16:creationId xmlns:a16="http://schemas.microsoft.com/office/drawing/2014/main" id="{BECEE5AD-50E7-44E4-8BE2-F59C9401DE62}"/>
              </a:ext>
            </a:extLst>
          </p:cNvPr>
          <p:cNvPicPr>
            <a:picLocks noChangeAspect="1"/>
          </p:cNvPicPr>
          <p:nvPr/>
        </p:nvPicPr>
        <p:blipFill>
          <a:blip r:embed="rId3"/>
          <a:stretch>
            <a:fillRect/>
          </a:stretch>
        </p:blipFill>
        <p:spPr>
          <a:xfrm>
            <a:off x="4427984" y="2902827"/>
            <a:ext cx="4901150" cy="2494265"/>
          </a:xfrm>
          <a:prstGeom prst="rect">
            <a:avLst/>
          </a:prstGeom>
        </p:spPr>
      </p:pic>
    </p:spTree>
    <p:extLst>
      <p:ext uri="{BB962C8B-B14F-4D97-AF65-F5344CB8AC3E}">
        <p14:creationId xmlns:p14="http://schemas.microsoft.com/office/powerpoint/2010/main" val="752076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03"/>
            <a:ext cx="9684568" cy="6885442"/>
          </a:xfrm>
          <a:prstGeom prst="rect">
            <a:avLst/>
          </a:prstGeom>
        </p:spPr>
      </p:pic>
      <p:sp>
        <p:nvSpPr>
          <p:cNvPr id="3" name="CuadroTexto 2">
            <a:extLst>
              <a:ext uri="{FF2B5EF4-FFF2-40B4-BE49-F238E27FC236}">
                <a16:creationId xmlns:a16="http://schemas.microsoft.com/office/drawing/2014/main" id="{0511EC96-1885-4D94-9A94-D8C23332B6AA}"/>
              </a:ext>
            </a:extLst>
          </p:cNvPr>
          <p:cNvSpPr txBox="1"/>
          <p:nvPr/>
        </p:nvSpPr>
        <p:spPr>
          <a:xfrm>
            <a:off x="755576" y="5301208"/>
            <a:ext cx="5760640" cy="1107996"/>
          </a:xfrm>
          <a:prstGeom prst="rect">
            <a:avLst/>
          </a:prstGeom>
          <a:noFill/>
        </p:spPr>
        <p:txBody>
          <a:bodyPr wrap="square" rtlCol="0">
            <a:spAutoFit/>
          </a:bodyPr>
          <a:lstStyle/>
          <a:p>
            <a:r>
              <a:rPr lang="es-ES" sz="6600" dirty="0">
                <a:latin typeface="Lucida Sans" panose="020B0602030504020204" pitchFamily="34" charset="0"/>
              </a:rPr>
              <a:t>GRACIAS</a:t>
            </a:r>
          </a:p>
        </p:txBody>
      </p:sp>
    </p:spTree>
    <p:extLst>
      <p:ext uri="{BB962C8B-B14F-4D97-AF65-F5344CB8AC3E}">
        <p14:creationId xmlns:p14="http://schemas.microsoft.com/office/powerpoint/2010/main" val="1069145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12" y="-27384"/>
            <a:ext cx="9433048" cy="6984776"/>
          </a:xfrm>
          <a:prstGeom prst="rect">
            <a:avLst/>
          </a:prstGeom>
        </p:spPr>
      </p:pic>
    </p:spTree>
    <p:extLst>
      <p:ext uri="{BB962C8B-B14F-4D97-AF65-F5344CB8AC3E}">
        <p14:creationId xmlns:p14="http://schemas.microsoft.com/office/powerpoint/2010/main" val="3095526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D56DBA3-73D9-41EB-9A64-4C7FEE972A75}"/>
              </a:ext>
            </a:extLst>
          </p:cNvPr>
          <p:cNvSpPr txBox="1"/>
          <p:nvPr/>
        </p:nvSpPr>
        <p:spPr>
          <a:xfrm>
            <a:off x="1784048" y="1130841"/>
            <a:ext cx="5580620" cy="707886"/>
          </a:xfrm>
          <a:prstGeom prst="rect">
            <a:avLst/>
          </a:prstGeom>
          <a:noFill/>
        </p:spPr>
        <p:txBody>
          <a:bodyPr wrap="square" rtlCol="0">
            <a:spAutoFit/>
          </a:bodyPr>
          <a:lstStyle/>
          <a:p>
            <a:pPr algn="ctr"/>
            <a:r>
              <a:rPr lang="es-ES" sz="4000" dirty="0">
                <a:latin typeface="Lucida Sans" panose="020B0602030504020204" pitchFamily="34" charset="0"/>
              </a:rPr>
              <a:t>EN PRO DE LA MUJER</a:t>
            </a:r>
          </a:p>
        </p:txBody>
      </p:sp>
      <p:sp>
        <p:nvSpPr>
          <p:cNvPr id="3" name="CuadroTexto 2">
            <a:extLst>
              <a:ext uri="{FF2B5EF4-FFF2-40B4-BE49-F238E27FC236}">
                <a16:creationId xmlns:a16="http://schemas.microsoft.com/office/drawing/2014/main" id="{55F0A1AF-1146-40E3-826D-D66107AC8CCA}"/>
              </a:ext>
            </a:extLst>
          </p:cNvPr>
          <p:cNvSpPr txBox="1"/>
          <p:nvPr/>
        </p:nvSpPr>
        <p:spPr>
          <a:xfrm>
            <a:off x="395536" y="2584648"/>
            <a:ext cx="4680520" cy="2862322"/>
          </a:xfrm>
          <a:prstGeom prst="rect">
            <a:avLst/>
          </a:prstGeom>
          <a:noFill/>
        </p:spPr>
        <p:txBody>
          <a:bodyPr wrap="square" rtlCol="0">
            <a:spAutoFit/>
          </a:bodyPr>
          <a:lstStyle/>
          <a:p>
            <a:pPr algn="just"/>
            <a:r>
              <a:rPr lang="es-ES" dirty="0">
                <a:latin typeface="Lucida Sans" panose="020B0602030504020204" pitchFamily="34" charset="0"/>
              </a:rPr>
              <a:t>Se conformó la red de conocimiento en la apropiación y aprovechamiento de las TIC para la mujer nortesantandereana.</a:t>
            </a:r>
          </a:p>
          <a:p>
            <a:endParaRPr lang="es-ES" dirty="0">
              <a:latin typeface="Lucida Sans" panose="020B0602030504020204" pitchFamily="34" charset="0"/>
            </a:endParaRPr>
          </a:p>
          <a:p>
            <a:r>
              <a:rPr lang="es-ES" dirty="0">
                <a:latin typeface="Lucida Sans" panose="020B0602030504020204" pitchFamily="34" charset="0"/>
              </a:rPr>
              <a:t>INCOVENIENTES:</a:t>
            </a:r>
          </a:p>
          <a:p>
            <a:endParaRPr lang="es-ES" dirty="0">
              <a:latin typeface="Lucida Sans" panose="020B0602030504020204" pitchFamily="34" charset="0"/>
            </a:endParaRPr>
          </a:p>
          <a:p>
            <a:pPr marL="285750" indent="-285750">
              <a:buFont typeface="Arial" panose="020B0604020202020204" pitchFamily="34" charset="0"/>
              <a:buChar char="•"/>
            </a:pPr>
            <a:r>
              <a:rPr lang="es-ES" dirty="0">
                <a:latin typeface="Lucida Sans" panose="020B0602030504020204" pitchFamily="34" charset="0"/>
              </a:rPr>
              <a:t>Falta de visibilidad de los programas y proyectos</a:t>
            </a:r>
          </a:p>
          <a:p>
            <a:pPr marL="285750" indent="-285750">
              <a:buFont typeface="Arial" panose="020B0604020202020204" pitchFamily="34" charset="0"/>
              <a:buChar char="•"/>
            </a:pPr>
            <a:r>
              <a:rPr lang="es-ES" dirty="0">
                <a:latin typeface="Lucida Sans" panose="020B0602030504020204" pitchFamily="34" charset="0"/>
              </a:rPr>
              <a:t>Información volátil</a:t>
            </a:r>
          </a:p>
          <a:p>
            <a:endParaRPr lang="es-ES" dirty="0"/>
          </a:p>
        </p:txBody>
      </p:sp>
      <p:pic>
        <p:nvPicPr>
          <p:cNvPr id="6" name="Imagen 5">
            <a:extLst>
              <a:ext uri="{FF2B5EF4-FFF2-40B4-BE49-F238E27FC236}">
                <a16:creationId xmlns:a16="http://schemas.microsoft.com/office/drawing/2014/main" id="{91A412A8-1CA8-4FEB-89EA-FBF0259853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120" y="2236805"/>
            <a:ext cx="3096344" cy="3096344"/>
          </a:xfrm>
          <a:prstGeom prst="rect">
            <a:avLst/>
          </a:prstGeom>
        </p:spPr>
      </p:pic>
    </p:spTree>
    <p:extLst>
      <p:ext uri="{BB962C8B-B14F-4D97-AF65-F5344CB8AC3E}">
        <p14:creationId xmlns:p14="http://schemas.microsoft.com/office/powerpoint/2010/main" val="1628704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D56DBA3-73D9-41EB-9A64-4C7FEE972A75}"/>
              </a:ext>
            </a:extLst>
          </p:cNvPr>
          <p:cNvSpPr txBox="1"/>
          <p:nvPr/>
        </p:nvSpPr>
        <p:spPr>
          <a:xfrm>
            <a:off x="1784048" y="1130841"/>
            <a:ext cx="5580620" cy="707886"/>
          </a:xfrm>
          <a:prstGeom prst="rect">
            <a:avLst/>
          </a:prstGeom>
          <a:noFill/>
        </p:spPr>
        <p:txBody>
          <a:bodyPr wrap="square" rtlCol="0">
            <a:spAutoFit/>
          </a:bodyPr>
          <a:lstStyle/>
          <a:p>
            <a:pPr algn="ctr"/>
            <a:r>
              <a:rPr lang="es-ES" sz="4000" dirty="0">
                <a:latin typeface="Lucida Sans" panose="020B0602030504020204" pitchFamily="34" charset="0"/>
              </a:rPr>
              <a:t>SOLUCIÓN</a:t>
            </a:r>
          </a:p>
        </p:txBody>
      </p:sp>
      <p:sp>
        <p:nvSpPr>
          <p:cNvPr id="3" name="CuadroTexto 2">
            <a:extLst>
              <a:ext uri="{FF2B5EF4-FFF2-40B4-BE49-F238E27FC236}">
                <a16:creationId xmlns:a16="http://schemas.microsoft.com/office/drawing/2014/main" id="{55F0A1AF-1146-40E3-826D-D66107AC8CCA}"/>
              </a:ext>
            </a:extLst>
          </p:cNvPr>
          <p:cNvSpPr txBox="1"/>
          <p:nvPr/>
        </p:nvSpPr>
        <p:spPr>
          <a:xfrm>
            <a:off x="414020" y="3105833"/>
            <a:ext cx="4680520" cy="646331"/>
          </a:xfrm>
          <a:prstGeom prst="rect">
            <a:avLst/>
          </a:prstGeom>
          <a:noFill/>
        </p:spPr>
        <p:txBody>
          <a:bodyPr wrap="square" rtlCol="0">
            <a:spAutoFit/>
          </a:bodyPr>
          <a:lstStyle/>
          <a:p>
            <a:pPr algn="just"/>
            <a:r>
              <a:rPr lang="es-ES" dirty="0">
                <a:latin typeface="Lucida Sans" panose="020B0602030504020204" pitchFamily="34" charset="0"/>
              </a:rPr>
              <a:t>Realizar una plataforma tecnológica que genere valor a los servicios de la red.</a:t>
            </a:r>
            <a:endParaRPr lang="es-ES" dirty="0"/>
          </a:p>
        </p:txBody>
      </p:sp>
      <p:sp>
        <p:nvSpPr>
          <p:cNvPr id="4" name="AutoShape 2" descr="Resultado de imagen para plataforma web">
            <a:extLst>
              <a:ext uri="{FF2B5EF4-FFF2-40B4-BE49-F238E27FC236}">
                <a16:creationId xmlns:a16="http://schemas.microsoft.com/office/drawing/2014/main" id="{3ADE495E-A459-40DE-94B9-14CEE9E2C410}"/>
              </a:ext>
            </a:extLst>
          </p:cNvPr>
          <p:cNvSpPr>
            <a:spLocks noChangeAspect="1" noChangeArrowheads="1"/>
          </p:cNvSpPr>
          <p:nvPr/>
        </p:nvSpPr>
        <p:spPr bwMode="auto">
          <a:xfrm>
            <a:off x="3300413" y="2528888"/>
            <a:ext cx="2543175" cy="1800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8" name="Imagen 7">
            <a:extLst>
              <a:ext uri="{FF2B5EF4-FFF2-40B4-BE49-F238E27FC236}">
                <a16:creationId xmlns:a16="http://schemas.microsoft.com/office/drawing/2014/main" id="{65B6EE64-F2F2-40EF-B91A-E7F3D223A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0127" y="2226096"/>
            <a:ext cx="3613873" cy="2405807"/>
          </a:xfrm>
          <a:prstGeom prst="rect">
            <a:avLst/>
          </a:prstGeom>
        </p:spPr>
      </p:pic>
    </p:spTree>
    <p:extLst>
      <p:ext uri="{BB962C8B-B14F-4D97-AF65-F5344CB8AC3E}">
        <p14:creationId xmlns:p14="http://schemas.microsoft.com/office/powerpoint/2010/main" val="1590696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D56DBA3-73D9-41EB-9A64-4C7FEE972A75}"/>
              </a:ext>
            </a:extLst>
          </p:cNvPr>
          <p:cNvSpPr txBox="1"/>
          <p:nvPr/>
        </p:nvSpPr>
        <p:spPr>
          <a:xfrm>
            <a:off x="1784048" y="1130841"/>
            <a:ext cx="5580620" cy="707886"/>
          </a:xfrm>
          <a:prstGeom prst="rect">
            <a:avLst/>
          </a:prstGeom>
          <a:noFill/>
        </p:spPr>
        <p:txBody>
          <a:bodyPr wrap="square" rtlCol="0">
            <a:spAutoFit/>
          </a:bodyPr>
          <a:lstStyle/>
          <a:p>
            <a:pPr algn="ctr"/>
            <a:r>
              <a:rPr lang="es-ES" sz="4000" dirty="0">
                <a:latin typeface="Lucida Sans" panose="020B0602030504020204" pitchFamily="34" charset="0"/>
              </a:rPr>
              <a:t>¿QUÉ SE BUSCA?</a:t>
            </a:r>
          </a:p>
        </p:txBody>
      </p:sp>
      <p:sp>
        <p:nvSpPr>
          <p:cNvPr id="3" name="CuadroTexto 2">
            <a:extLst>
              <a:ext uri="{FF2B5EF4-FFF2-40B4-BE49-F238E27FC236}">
                <a16:creationId xmlns:a16="http://schemas.microsoft.com/office/drawing/2014/main" id="{55F0A1AF-1146-40E3-826D-D66107AC8CCA}"/>
              </a:ext>
            </a:extLst>
          </p:cNvPr>
          <p:cNvSpPr txBox="1"/>
          <p:nvPr/>
        </p:nvSpPr>
        <p:spPr>
          <a:xfrm>
            <a:off x="473014" y="2227391"/>
            <a:ext cx="4891074" cy="3139321"/>
          </a:xfrm>
          <a:prstGeom prst="rect">
            <a:avLst/>
          </a:prstGeom>
          <a:noFill/>
        </p:spPr>
        <p:txBody>
          <a:bodyPr wrap="square" rtlCol="0">
            <a:spAutoFit/>
          </a:bodyPr>
          <a:lstStyle/>
          <a:p>
            <a:pPr algn="just"/>
            <a:r>
              <a:rPr lang="es-ES" dirty="0">
                <a:latin typeface="Lucida Sans" panose="020B0602030504020204" pitchFamily="34" charset="0"/>
              </a:rPr>
              <a:t>Objetivo General</a:t>
            </a:r>
          </a:p>
          <a:p>
            <a:pPr marL="285750" indent="-285750" algn="just">
              <a:buFont typeface="Arial" panose="020B0604020202020204" pitchFamily="34" charset="0"/>
              <a:buChar char="•"/>
            </a:pPr>
            <a:r>
              <a:rPr lang="es-ES" sz="1400" dirty="0">
                <a:latin typeface="Lucida Sans" panose="020B0602030504020204" pitchFamily="34" charset="0"/>
              </a:rPr>
              <a:t>Desarrollar una plataforma tecnológica para la gestión y visibilidad de la red de conocimiento en la apropiación y aprovechamiento de las TIC para la mujer nortesantandereana.</a:t>
            </a:r>
          </a:p>
          <a:p>
            <a:pPr algn="just"/>
            <a:endParaRPr lang="es-ES" dirty="0"/>
          </a:p>
          <a:p>
            <a:pPr algn="just"/>
            <a:r>
              <a:rPr lang="es-ES" dirty="0">
                <a:latin typeface="Lucida Sans" panose="020B0602030504020204" pitchFamily="34" charset="0"/>
              </a:rPr>
              <a:t>Objetivos Específicos</a:t>
            </a:r>
          </a:p>
          <a:p>
            <a:pPr marL="285750" indent="-285750" algn="just">
              <a:buFont typeface="Arial" panose="020B0604020202020204" pitchFamily="34" charset="0"/>
              <a:buChar char="•"/>
            </a:pPr>
            <a:r>
              <a:rPr lang="es-ES" sz="1400" dirty="0">
                <a:latin typeface="Lucida Sans" panose="020B0602030504020204" pitchFamily="34" charset="0"/>
              </a:rPr>
              <a:t>Identificar los requerimientos funcionales, no funcionales para definir la arquitectura</a:t>
            </a:r>
          </a:p>
          <a:p>
            <a:pPr marL="285750" indent="-285750" algn="just">
              <a:buFont typeface="Arial" panose="020B0604020202020204" pitchFamily="34" charset="0"/>
              <a:buChar char="•"/>
            </a:pPr>
            <a:r>
              <a:rPr lang="es-ES" sz="1400" dirty="0">
                <a:latin typeface="Lucida Sans" panose="020B0602030504020204" pitchFamily="34" charset="0"/>
              </a:rPr>
              <a:t>Diseñar y especificar los componentes de la plataforma</a:t>
            </a:r>
          </a:p>
          <a:p>
            <a:pPr marL="285750" indent="-285750" algn="just">
              <a:buFont typeface="Arial" panose="020B0604020202020204" pitchFamily="34" charset="0"/>
              <a:buChar char="•"/>
            </a:pPr>
            <a:r>
              <a:rPr lang="es-ES" sz="1400" dirty="0">
                <a:latin typeface="Lucida Sans" panose="020B0602030504020204" pitchFamily="34" charset="0"/>
              </a:rPr>
              <a:t>Implementar el desarrollo del software</a:t>
            </a:r>
          </a:p>
          <a:p>
            <a:pPr algn="just"/>
            <a:endParaRPr lang="es-ES" dirty="0">
              <a:latin typeface="Lucida Sans" panose="020B0602030504020204" pitchFamily="34" charset="0"/>
            </a:endParaRPr>
          </a:p>
        </p:txBody>
      </p:sp>
      <p:sp>
        <p:nvSpPr>
          <p:cNvPr id="4" name="AutoShape 2" descr="Resultado de imagen para plataforma web">
            <a:extLst>
              <a:ext uri="{FF2B5EF4-FFF2-40B4-BE49-F238E27FC236}">
                <a16:creationId xmlns:a16="http://schemas.microsoft.com/office/drawing/2014/main" id="{3ADE495E-A459-40DE-94B9-14CEE9E2C410}"/>
              </a:ext>
            </a:extLst>
          </p:cNvPr>
          <p:cNvSpPr>
            <a:spLocks noChangeAspect="1" noChangeArrowheads="1"/>
          </p:cNvSpPr>
          <p:nvPr/>
        </p:nvSpPr>
        <p:spPr bwMode="auto">
          <a:xfrm>
            <a:off x="3300413" y="2528888"/>
            <a:ext cx="2543175" cy="1800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 name="Imagen 5">
            <a:extLst>
              <a:ext uri="{FF2B5EF4-FFF2-40B4-BE49-F238E27FC236}">
                <a16:creationId xmlns:a16="http://schemas.microsoft.com/office/drawing/2014/main" id="{0BEFCBDF-C73D-4AFD-B228-0673CF690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193" y="2528888"/>
            <a:ext cx="3028950" cy="2314575"/>
          </a:xfrm>
          <a:prstGeom prst="rect">
            <a:avLst/>
          </a:prstGeom>
        </p:spPr>
      </p:pic>
    </p:spTree>
    <p:extLst>
      <p:ext uri="{BB962C8B-B14F-4D97-AF65-F5344CB8AC3E}">
        <p14:creationId xmlns:p14="http://schemas.microsoft.com/office/powerpoint/2010/main" val="2361426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D56DBA3-73D9-41EB-9A64-4C7FEE972A75}"/>
              </a:ext>
            </a:extLst>
          </p:cNvPr>
          <p:cNvSpPr txBox="1"/>
          <p:nvPr/>
        </p:nvSpPr>
        <p:spPr>
          <a:xfrm>
            <a:off x="1784048" y="1130841"/>
            <a:ext cx="5580620" cy="707886"/>
          </a:xfrm>
          <a:prstGeom prst="rect">
            <a:avLst/>
          </a:prstGeom>
          <a:noFill/>
        </p:spPr>
        <p:txBody>
          <a:bodyPr wrap="square" rtlCol="0">
            <a:spAutoFit/>
          </a:bodyPr>
          <a:lstStyle/>
          <a:p>
            <a:pPr algn="ctr"/>
            <a:r>
              <a:rPr lang="es-ES" sz="4000" dirty="0">
                <a:latin typeface="Lucida Sans" panose="020B0602030504020204" pitchFamily="34" charset="0"/>
              </a:rPr>
              <a:t>ALCANCE</a:t>
            </a:r>
          </a:p>
        </p:txBody>
      </p:sp>
      <p:sp>
        <p:nvSpPr>
          <p:cNvPr id="3" name="CuadroTexto 2">
            <a:extLst>
              <a:ext uri="{FF2B5EF4-FFF2-40B4-BE49-F238E27FC236}">
                <a16:creationId xmlns:a16="http://schemas.microsoft.com/office/drawing/2014/main" id="{55F0A1AF-1146-40E3-826D-D66107AC8CCA}"/>
              </a:ext>
            </a:extLst>
          </p:cNvPr>
          <p:cNvSpPr txBox="1"/>
          <p:nvPr/>
        </p:nvSpPr>
        <p:spPr>
          <a:xfrm>
            <a:off x="473014" y="2227391"/>
            <a:ext cx="5107098" cy="1477328"/>
          </a:xfrm>
          <a:prstGeom prst="rect">
            <a:avLst/>
          </a:prstGeom>
          <a:noFill/>
        </p:spPr>
        <p:txBody>
          <a:bodyPr wrap="square" rtlCol="0">
            <a:spAutoFit/>
          </a:bodyPr>
          <a:lstStyle/>
          <a:p>
            <a:pPr algn="just"/>
            <a:r>
              <a:rPr lang="es-ES" dirty="0">
                <a:latin typeface="Lucida Sans" panose="020B0602030504020204" pitchFamily="34" charset="0"/>
              </a:rPr>
              <a:t>Se implementara</a:t>
            </a:r>
          </a:p>
          <a:p>
            <a:pPr marL="285750" indent="-285750" algn="just">
              <a:buFont typeface="Arial" panose="020B0604020202020204" pitchFamily="34" charset="0"/>
              <a:buChar char="•"/>
            </a:pPr>
            <a:r>
              <a:rPr lang="es-ES" dirty="0">
                <a:latin typeface="Lucida Sans" panose="020B0602030504020204" pitchFamily="34" charset="0"/>
              </a:rPr>
              <a:t>Gestión de asociados</a:t>
            </a:r>
          </a:p>
          <a:p>
            <a:pPr marL="285750" indent="-285750" algn="just">
              <a:buFont typeface="Arial" panose="020B0604020202020204" pitchFamily="34" charset="0"/>
              <a:buChar char="•"/>
            </a:pPr>
            <a:r>
              <a:rPr lang="es-ES" dirty="0">
                <a:latin typeface="Lucida Sans" panose="020B0602030504020204" pitchFamily="34" charset="0"/>
              </a:rPr>
              <a:t>Gestión de patrocinadores</a:t>
            </a:r>
          </a:p>
          <a:p>
            <a:pPr marL="285750" indent="-285750" algn="just">
              <a:buFont typeface="Arial" panose="020B0604020202020204" pitchFamily="34" charset="0"/>
              <a:buChar char="•"/>
            </a:pPr>
            <a:r>
              <a:rPr lang="es-ES" dirty="0">
                <a:latin typeface="Lucida Sans" panose="020B0602030504020204" pitchFamily="34" charset="0"/>
              </a:rPr>
              <a:t>Registro y categorización de candidatas</a:t>
            </a:r>
          </a:p>
          <a:p>
            <a:pPr algn="just"/>
            <a:endParaRPr lang="es-ES" dirty="0">
              <a:latin typeface="Lucida Sans" panose="020B0602030504020204" pitchFamily="34" charset="0"/>
            </a:endParaRPr>
          </a:p>
        </p:txBody>
      </p:sp>
      <p:sp>
        <p:nvSpPr>
          <p:cNvPr id="4" name="AutoShape 2" descr="Resultado de imagen para plataforma web">
            <a:extLst>
              <a:ext uri="{FF2B5EF4-FFF2-40B4-BE49-F238E27FC236}">
                <a16:creationId xmlns:a16="http://schemas.microsoft.com/office/drawing/2014/main" id="{3ADE495E-A459-40DE-94B9-14CEE9E2C410}"/>
              </a:ext>
            </a:extLst>
          </p:cNvPr>
          <p:cNvSpPr>
            <a:spLocks noChangeAspect="1" noChangeArrowheads="1"/>
          </p:cNvSpPr>
          <p:nvPr/>
        </p:nvSpPr>
        <p:spPr bwMode="auto">
          <a:xfrm>
            <a:off x="3300413" y="2528888"/>
            <a:ext cx="2543175" cy="1800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 name="Imagen 6">
            <a:extLst>
              <a:ext uri="{FF2B5EF4-FFF2-40B4-BE49-F238E27FC236}">
                <a16:creationId xmlns:a16="http://schemas.microsoft.com/office/drawing/2014/main" id="{D9777CC6-ACFF-47AF-8C54-0C15F7223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093" y="2227391"/>
            <a:ext cx="2343150" cy="2724150"/>
          </a:xfrm>
          <a:prstGeom prst="rect">
            <a:avLst/>
          </a:prstGeom>
        </p:spPr>
      </p:pic>
    </p:spTree>
    <p:extLst>
      <p:ext uri="{BB962C8B-B14F-4D97-AF65-F5344CB8AC3E}">
        <p14:creationId xmlns:p14="http://schemas.microsoft.com/office/powerpoint/2010/main" val="1904139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D56DBA3-73D9-41EB-9A64-4C7FEE972A75}"/>
              </a:ext>
            </a:extLst>
          </p:cNvPr>
          <p:cNvSpPr txBox="1"/>
          <p:nvPr/>
        </p:nvSpPr>
        <p:spPr>
          <a:xfrm>
            <a:off x="179512" y="1014814"/>
            <a:ext cx="8784976" cy="707886"/>
          </a:xfrm>
          <a:prstGeom prst="rect">
            <a:avLst/>
          </a:prstGeom>
          <a:noFill/>
        </p:spPr>
        <p:txBody>
          <a:bodyPr wrap="square" rtlCol="0">
            <a:spAutoFit/>
          </a:bodyPr>
          <a:lstStyle/>
          <a:p>
            <a:pPr algn="ctr"/>
            <a:r>
              <a:rPr lang="es-ES" sz="4000" dirty="0">
                <a:latin typeface="Lucida Sans" panose="020B0602030504020204" pitchFamily="34" charset="0"/>
              </a:rPr>
              <a:t>METODOLOGIA IMPLEMENTADA</a:t>
            </a:r>
          </a:p>
        </p:txBody>
      </p:sp>
      <p:sp>
        <p:nvSpPr>
          <p:cNvPr id="3" name="CuadroTexto 2">
            <a:extLst>
              <a:ext uri="{FF2B5EF4-FFF2-40B4-BE49-F238E27FC236}">
                <a16:creationId xmlns:a16="http://schemas.microsoft.com/office/drawing/2014/main" id="{55F0A1AF-1146-40E3-826D-D66107AC8CCA}"/>
              </a:ext>
            </a:extLst>
          </p:cNvPr>
          <p:cNvSpPr txBox="1"/>
          <p:nvPr/>
        </p:nvSpPr>
        <p:spPr>
          <a:xfrm>
            <a:off x="473014" y="2227391"/>
            <a:ext cx="5107098" cy="2031325"/>
          </a:xfrm>
          <a:prstGeom prst="rect">
            <a:avLst/>
          </a:prstGeom>
          <a:noFill/>
        </p:spPr>
        <p:txBody>
          <a:bodyPr wrap="square" rtlCol="0">
            <a:spAutoFit/>
          </a:bodyPr>
          <a:lstStyle/>
          <a:p>
            <a:pPr algn="just"/>
            <a:r>
              <a:rPr lang="es-ES" dirty="0">
                <a:latin typeface="Lucida Sans" panose="020B0602030504020204" pitchFamily="34" charset="0"/>
              </a:rPr>
              <a:t>se  utilizó  una metodología ágil, en  este  caso  particular el Desarrollo Rápido de Aplicaciones, también conocido como RAD, por sus siglas en inglés “Rapid </a:t>
            </a:r>
            <a:r>
              <a:rPr lang="es-ES" dirty="0" err="1">
                <a:latin typeface="Lucida Sans" panose="020B0602030504020204" pitchFamily="34" charset="0"/>
              </a:rPr>
              <a:t>Application</a:t>
            </a:r>
            <a:r>
              <a:rPr lang="es-ES" dirty="0">
                <a:latin typeface="Lucida Sans" panose="020B0602030504020204" pitchFamily="34" charset="0"/>
              </a:rPr>
              <a:t> </a:t>
            </a:r>
            <a:r>
              <a:rPr lang="es-ES" dirty="0" err="1">
                <a:latin typeface="Lucida Sans" panose="020B0602030504020204" pitchFamily="34" charset="0"/>
              </a:rPr>
              <a:t>Development</a:t>
            </a:r>
            <a:r>
              <a:rPr lang="es-ES" dirty="0">
                <a:latin typeface="Lucida Sans" panose="020B0602030504020204" pitchFamily="34" charset="0"/>
              </a:rPr>
              <a:t>”, en conjunción con OOHDM o Método de Diseño de Hipermedia Orientado a Objetos.</a:t>
            </a:r>
          </a:p>
        </p:txBody>
      </p:sp>
      <p:sp>
        <p:nvSpPr>
          <p:cNvPr id="4" name="AutoShape 2" descr="Resultado de imagen para plataforma web">
            <a:extLst>
              <a:ext uri="{FF2B5EF4-FFF2-40B4-BE49-F238E27FC236}">
                <a16:creationId xmlns:a16="http://schemas.microsoft.com/office/drawing/2014/main" id="{3ADE495E-A459-40DE-94B9-14CEE9E2C410}"/>
              </a:ext>
            </a:extLst>
          </p:cNvPr>
          <p:cNvSpPr>
            <a:spLocks noChangeAspect="1" noChangeArrowheads="1"/>
          </p:cNvSpPr>
          <p:nvPr/>
        </p:nvSpPr>
        <p:spPr bwMode="auto">
          <a:xfrm>
            <a:off x="3300413" y="2528888"/>
            <a:ext cx="2543175" cy="1800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 name="Imagen 9">
            <a:extLst>
              <a:ext uri="{FF2B5EF4-FFF2-40B4-BE49-F238E27FC236}">
                <a16:creationId xmlns:a16="http://schemas.microsoft.com/office/drawing/2014/main" id="{64F4CC76-F04F-4D80-96D7-C1E189AA5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974" y="2299767"/>
            <a:ext cx="3011288" cy="2258466"/>
          </a:xfrm>
          <a:prstGeom prst="rect">
            <a:avLst/>
          </a:prstGeom>
        </p:spPr>
      </p:pic>
    </p:spTree>
    <p:extLst>
      <p:ext uri="{BB962C8B-B14F-4D97-AF65-F5344CB8AC3E}">
        <p14:creationId xmlns:p14="http://schemas.microsoft.com/office/powerpoint/2010/main" val="1077144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0CF165E-389C-4704-B0EE-007CEAEDC18D}"/>
              </a:ext>
            </a:extLst>
          </p:cNvPr>
          <p:cNvPicPr>
            <a:picLocks noChangeAspect="1"/>
          </p:cNvPicPr>
          <p:nvPr/>
        </p:nvPicPr>
        <p:blipFill>
          <a:blip r:embed="rId2"/>
          <a:stretch>
            <a:fillRect/>
          </a:stretch>
        </p:blipFill>
        <p:spPr>
          <a:xfrm>
            <a:off x="2035460" y="1628800"/>
            <a:ext cx="5073080" cy="4032448"/>
          </a:xfrm>
          <a:prstGeom prst="rect">
            <a:avLst/>
          </a:prstGeom>
        </p:spPr>
      </p:pic>
    </p:spTree>
    <p:extLst>
      <p:ext uri="{BB962C8B-B14F-4D97-AF65-F5344CB8AC3E}">
        <p14:creationId xmlns:p14="http://schemas.microsoft.com/office/powerpoint/2010/main" val="2369155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F79D924-2159-437D-8EDB-938683F286CA}"/>
              </a:ext>
            </a:extLst>
          </p:cNvPr>
          <p:cNvPicPr>
            <a:picLocks noChangeAspect="1"/>
          </p:cNvPicPr>
          <p:nvPr/>
        </p:nvPicPr>
        <p:blipFill>
          <a:blip r:embed="rId2"/>
          <a:stretch>
            <a:fillRect/>
          </a:stretch>
        </p:blipFill>
        <p:spPr>
          <a:xfrm>
            <a:off x="324045" y="1844824"/>
            <a:ext cx="8495910" cy="3659287"/>
          </a:xfrm>
          <a:prstGeom prst="rect">
            <a:avLst/>
          </a:prstGeom>
        </p:spPr>
      </p:pic>
    </p:spTree>
    <p:extLst>
      <p:ext uri="{BB962C8B-B14F-4D97-AF65-F5344CB8AC3E}">
        <p14:creationId xmlns:p14="http://schemas.microsoft.com/office/powerpoint/2010/main" val="102716018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TotalTime>
  <Words>474</Words>
  <Application>Microsoft Office PowerPoint</Application>
  <PresentationFormat>Presentación en pantalla (4:3)</PresentationFormat>
  <Paragraphs>62</Paragraphs>
  <Slides>23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23</vt:i4>
      </vt:variant>
    </vt:vector>
  </HeadingPairs>
  <TitlesOfParts>
    <vt:vector size="27" baseType="lpstr">
      <vt:lpstr>Arial</vt:lpstr>
      <vt:lpstr>Calibri</vt:lpstr>
      <vt:lpstr>Lucida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diseno</dc:creator>
  <cp:lastModifiedBy>GinoAmaury</cp:lastModifiedBy>
  <cp:revision>29</cp:revision>
  <dcterms:created xsi:type="dcterms:W3CDTF">2016-10-19T22:24:36Z</dcterms:created>
  <dcterms:modified xsi:type="dcterms:W3CDTF">2018-07-05T06:12:49Z</dcterms:modified>
</cp:coreProperties>
</file>